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82" r:id="rId2"/>
    <p:sldId id="281" r:id="rId3"/>
    <p:sldId id="292" r:id="rId4"/>
    <p:sldId id="289" r:id="rId5"/>
    <p:sldId id="295" r:id="rId6"/>
    <p:sldId id="296" r:id="rId7"/>
    <p:sldId id="298" r:id="rId8"/>
    <p:sldId id="297" r:id="rId9"/>
    <p:sldId id="299" r:id="rId10"/>
    <p:sldId id="300" r:id="rId11"/>
    <p:sldId id="301" r:id="rId12"/>
    <p:sldId id="302" r:id="rId13"/>
    <p:sldId id="313" r:id="rId14"/>
    <p:sldId id="314" r:id="rId15"/>
    <p:sldId id="315" r:id="rId16"/>
    <p:sldId id="316" r:id="rId17"/>
    <p:sldId id="294" r:id="rId18"/>
    <p:sldId id="310" r:id="rId19"/>
    <p:sldId id="317" r:id="rId20"/>
    <p:sldId id="318" r:id="rId21"/>
    <p:sldId id="319" r:id="rId22"/>
    <p:sldId id="320" r:id="rId23"/>
    <p:sldId id="267" r:id="rId24"/>
    <p:sldId id="283" r:id="rId25"/>
    <p:sldId id="291" r:id="rId26"/>
    <p:sldId id="284" r:id="rId27"/>
    <p:sldId id="285" r:id="rId28"/>
    <p:sldId id="286" r:id="rId29"/>
    <p:sldId id="287" r:id="rId30"/>
    <p:sldId id="288" r:id="rId31"/>
    <p:sldId id="277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6" d="100"/>
          <a:sy n="156" d="100"/>
        </p:scale>
        <p:origin x="44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BBA9F-47FD-4A5C-951A-D649CC45CECC}" type="datetimeFigureOut">
              <a:rPr lang="zh-CN" altLang="en-US" smtClean="0"/>
              <a:t>2022/7/3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CD8A5-CA74-4EDA-9A5E-7FAD30BB15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940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CD8A5-CA74-4EDA-9A5E-7FAD30BB152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270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66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6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85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77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004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01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6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40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245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1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298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325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651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030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604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812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269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447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942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569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811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42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08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09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175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39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619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00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72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CD8A5-CA74-4EDA-9A5E-7FAD30BB152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77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593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058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403457" y="2141216"/>
            <a:ext cx="2251124" cy="1528002"/>
          </a:xfrm>
          <a:custGeom>
            <a:avLst/>
            <a:gdLst>
              <a:gd name="connsiteX0" fmla="*/ 1180921 w 2251124"/>
              <a:gd name="connsiteY0" fmla="*/ 10 h 1528002"/>
              <a:gd name="connsiteX1" fmla="*/ 1295419 w 2251124"/>
              <a:gd name="connsiteY1" fmla="*/ 1002 h 1528002"/>
              <a:gd name="connsiteX2" fmla="*/ 1638319 w 2251124"/>
              <a:gd name="connsiteY2" fmla="*/ 10527 h 1528002"/>
              <a:gd name="connsiteX3" fmla="*/ 1946294 w 2251124"/>
              <a:gd name="connsiteY3" fmla="*/ 16877 h 1528002"/>
              <a:gd name="connsiteX4" fmla="*/ 2146319 w 2251124"/>
              <a:gd name="connsiteY4" fmla="*/ 26402 h 1528002"/>
              <a:gd name="connsiteX5" fmla="*/ 2178069 w 2251124"/>
              <a:gd name="connsiteY5" fmla="*/ 32752 h 1528002"/>
              <a:gd name="connsiteX6" fmla="*/ 2181244 w 2251124"/>
              <a:gd name="connsiteY6" fmla="*/ 61327 h 1528002"/>
              <a:gd name="connsiteX7" fmla="*/ 2193944 w 2251124"/>
              <a:gd name="connsiteY7" fmla="*/ 93077 h 1528002"/>
              <a:gd name="connsiteX8" fmla="*/ 2209819 w 2251124"/>
              <a:gd name="connsiteY8" fmla="*/ 147052 h 1528002"/>
              <a:gd name="connsiteX9" fmla="*/ 2235219 w 2251124"/>
              <a:gd name="connsiteY9" fmla="*/ 347077 h 1528002"/>
              <a:gd name="connsiteX10" fmla="*/ 2251094 w 2251124"/>
              <a:gd name="connsiteY10" fmla="*/ 623302 h 1528002"/>
              <a:gd name="connsiteX11" fmla="*/ 2238394 w 2251124"/>
              <a:gd name="connsiteY11" fmla="*/ 1007477 h 1528002"/>
              <a:gd name="connsiteX12" fmla="*/ 2209819 w 2251124"/>
              <a:gd name="connsiteY12" fmla="*/ 1426577 h 1528002"/>
              <a:gd name="connsiteX13" fmla="*/ 2197119 w 2251124"/>
              <a:gd name="connsiteY13" fmla="*/ 1512302 h 1528002"/>
              <a:gd name="connsiteX14" fmla="*/ 2165369 w 2251124"/>
              <a:gd name="connsiteY14" fmla="*/ 1521827 h 1528002"/>
              <a:gd name="connsiteX15" fmla="*/ 2057419 w 2251124"/>
              <a:gd name="connsiteY15" fmla="*/ 1521827 h 1528002"/>
              <a:gd name="connsiteX16" fmla="*/ 1978044 w 2251124"/>
              <a:gd name="connsiteY16" fmla="*/ 1518652 h 1528002"/>
              <a:gd name="connsiteX17" fmla="*/ 279419 w 2251124"/>
              <a:gd name="connsiteY17" fmla="*/ 1518652 h 1528002"/>
              <a:gd name="connsiteX18" fmla="*/ 111144 w 2251124"/>
              <a:gd name="connsiteY18" fmla="*/ 1515477 h 1528002"/>
              <a:gd name="connsiteX19" fmla="*/ 19069 w 2251124"/>
              <a:gd name="connsiteY19" fmla="*/ 1518652 h 1528002"/>
              <a:gd name="connsiteX20" fmla="*/ 19 w 2251124"/>
              <a:gd name="connsiteY20" fmla="*/ 1378952 h 1528002"/>
              <a:gd name="connsiteX21" fmla="*/ 15894 w 2251124"/>
              <a:gd name="connsiteY21" fmla="*/ 686802 h 1528002"/>
              <a:gd name="connsiteX22" fmla="*/ 31769 w 2251124"/>
              <a:gd name="connsiteY22" fmla="*/ 264527 h 1528002"/>
              <a:gd name="connsiteX23" fmla="*/ 57169 w 2251124"/>
              <a:gd name="connsiteY23" fmla="*/ 29577 h 1528002"/>
              <a:gd name="connsiteX24" fmla="*/ 327044 w 2251124"/>
              <a:gd name="connsiteY24" fmla="*/ 16877 h 1528002"/>
              <a:gd name="connsiteX25" fmla="*/ 577869 w 2251124"/>
              <a:gd name="connsiteY25" fmla="*/ 13702 h 1528002"/>
              <a:gd name="connsiteX26" fmla="*/ 869969 w 2251124"/>
              <a:gd name="connsiteY26" fmla="*/ 7352 h 1528002"/>
              <a:gd name="connsiteX27" fmla="*/ 1082694 w 2251124"/>
              <a:gd name="connsiteY27" fmla="*/ 1002 h 1528002"/>
              <a:gd name="connsiteX28" fmla="*/ 1180921 w 2251124"/>
              <a:gd name="connsiteY28" fmla="*/ 10 h 152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51124" h="1528002">
                <a:moveTo>
                  <a:pt x="1180921" y="10"/>
                </a:moveTo>
                <a:cubicBezTo>
                  <a:pt x="1213663" y="-56"/>
                  <a:pt x="1249117" y="209"/>
                  <a:pt x="1295419" y="1002"/>
                </a:cubicBezTo>
                <a:cubicBezTo>
                  <a:pt x="1388023" y="2589"/>
                  <a:pt x="1638319" y="10527"/>
                  <a:pt x="1638319" y="10527"/>
                </a:cubicBezTo>
                <a:lnTo>
                  <a:pt x="1946294" y="16877"/>
                </a:lnTo>
                <a:cubicBezTo>
                  <a:pt x="2030961" y="19523"/>
                  <a:pt x="2107690" y="23756"/>
                  <a:pt x="2146319" y="26402"/>
                </a:cubicBezTo>
                <a:cubicBezTo>
                  <a:pt x="2184948" y="29048"/>
                  <a:pt x="2172248" y="26931"/>
                  <a:pt x="2178069" y="32752"/>
                </a:cubicBezTo>
                <a:cubicBezTo>
                  <a:pt x="2183890" y="38573"/>
                  <a:pt x="2178598" y="51273"/>
                  <a:pt x="2181244" y="61327"/>
                </a:cubicBezTo>
                <a:cubicBezTo>
                  <a:pt x="2183890" y="71381"/>
                  <a:pt x="2189181" y="78789"/>
                  <a:pt x="2193944" y="93077"/>
                </a:cubicBezTo>
                <a:cubicBezTo>
                  <a:pt x="2198707" y="107365"/>
                  <a:pt x="2202940" y="104719"/>
                  <a:pt x="2209819" y="147052"/>
                </a:cubicBezTo>
                <a:cubicBezTo>
                  <a:pt x="2216698" y="189385"/>
                  <a:pt x="2228340" y="267702"/>
                  <a:pt x="2235219" y="347077"/>
                </a:cubicBezTo>
                <a:cubicBezTo>
                  <a:pt x="2242098" y="426452"/>
                  <a:pt x="2250565" y="513235"/>
                  <a:pt x="2251094" y="623302"/>
                </a:cubicBezTo>
                <a:cubicBezTo>
                  <a:pt x="2251623" y="733369"/>
                  <a:pt x="2245273" y="873598"/>
                  <a:pt x="2238394" y="1007477"/>
                </a:cubicBezTo>
                <a:cubicBezTo>
                  <a:pt x="2231515" y="1141356"/>
                  <a:pt x="2216698" y="1342440"/>
                  <a:pt x="2209819" y="1426577"/>
                </a:cubicBezTo>
                <a:cubicBezTo>
                  <a:pt x="2202940" y="1510714"/>
                  <a:pt x="2204527" y="1496427"/>
                  <a:pt x="2197119" y="1512302"/>
                </a:cubicBezTo>
                <a:cubicBezTo>
                  <a:pt x="2189711" y="1528177"/>
                  <a:pt x="2188652" y="1520240"/>
                  <a:pt x="2165369" y="1521827"/>
                </a:cubicBezTo>
                <a:cubicBezTo>
                  <a:pt x="2142086" y="1523415"/>
                  <a:pt x="2088640" y="1522356"/>
                  <a:pt x="2057419" y="1521827"/>
                </a:cubicBezTo>
                <a:cubicBezTo>
                  <a:pt x="2026198" y="1521298"/>
                  <a:pt x="2274377" y="1519181"/>
                  <a:pt x="1978044" y="1518652"/>
                </a:cubicBezTo>
                <a:lnTo>
                  <a:pt x="279419" y="1518652"/>
                </a:lnTo>
                <a:cubicBezTo>
                  <a:pt x="223327" y="1517594"/>
                  <a:pt x="189990" y="1515477"/>
                  <a:pt x="111144" y="1515477"/>
                </a:cubicBezTo>
                <a:cubicBezTo>
                  <a:pt x="32298" y="1515477"/>
                  <a:pt x="37590" y="1541406"/>
                  <a:pt x="19069" y="1518652"/>
                </a:cubicBezTo>
                <a:cubicBezTo>
                  <a:pt x="548" y="1495898"/>
                  <a:pt x="548" y="1517594"/>
                  <a:pt x="19" y="1378952"/>
                </a:cubicBezTo>
                <a:cubicBezTo>
                  <a:pt x="-510" y="1240310"/>
                  <a:pt x="10602" y="872539"/>
                  <a:pt x="15894" y="686802"/>
                </a:cubicBezTo>
                <a:cubicBezTo>
                  <a:pt x="21186" y="501065"/>
                  <a:pt x="28065" y="368243"/>
                  <a:pt x="31769" y="264527"/>
                </a:cubicBezTo>
                <a:cubicBezTo>
                  <a:pt x="35473" y="160811"/>
                  <a:pt x="7957" y="70852"/>
                  <a:pt x="57169" y="29577"/>
                </a:cubicBezTo>
                <a:cubicBezTo>
                  <a:pt x="106381" y="-11698"/>
                  <a:pt x="240261" y="19523"/>
                  <a:pt x="327044" y="16877"/>
                </a:cubicBezTo>
                <a:cubicBezTo>
                  <a:pt x="413827" y="14231"/>
                  <a:pt x="577869" y="13702"/>
                  <a:pt x="577869" y="13702"/>
                </a:cubicBezTo>
                <a:lnTo>
                  <a:pt x="869969" y="7352"/>
                </a:lnTo>
                <a:lnTo>
                  <a:pt x="1082694" y="1002"/>
                </a:lnTo>
                <a:cubicBezTo>
                  <a:pt x="1118148" y="473"/>
                  <a:pt x="1148178" y="76"/>
                  <a:pt x="1180921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7732878" y="2141216"/>
            <a:ext cx="2251124" cy="1528002"/>
          </a:xfrm>
          <a:custGeom>
            <a:avLst/>
            <a:gdLst>
              <a:gd name="connsiteX0" fmla="*/ 1180921 w 2251124"/>
              <a:gd name="connsiteY0" fmla="*/ 10 h 1528002"/>
              <a:gd name="connsiteX1" fmla="*/ 1295419 w 2251124"/>
              <a:gd name="connsiteY1" fmla="*/ 1002 h 1528002"/>
              <a:gd name="connsiteX2" fmla="*/ 1638319 w 2251124"/>
              <a:gd name="connsiteY2" fmla="*/ 10527 h 1528002"/>
              <a:gd name="connsiteX3" fmla="*/ 1946294 w 2251124"/>
              <a:gd name="connsiteY3" fmla="*/ 16877 h 1528002"/>
              <a:gd name="connsiteX4" fmla="*/ 2146319 w 2251124"/>
              <a:gd name="connsiteY4" fmla="*/ 26402 h 1528002"/>
              <a:gd name="connsiteX5" fmla="*/ 2178069 w 2251124"/>
              <a:gd name="connsiteY5" fmla="*/ 32752 h 1528002"/>
              <a:gd name="connsiteX6" fmla="*/ 2181244 w 2251124"/>
              <a:gd name="connsiteY6" fmla="*/ 61327 h 1528002"/>
              <a:gd name="connsiteX7" fmla="*/ 2193944 w 2251124"/>
              <a:gd name="connsiteY7" fmla="*/ 93077 h 1528002"/>
              <a:gd name="connsiteX8" fmla="*/ 2209819 w 2251124"/>
              <a:gd name="connsiteY8" fmla="*/ 147052 h 1528002"/>
              <a:gd name="connsiteX9" fmla="*/ 2235219 w 2251124"/>
              <a:gd name="connsiteY9" fmla="*/ 347077 h 1528002"/>
              <a:gd name="connsiteX10" fmla="*/ 2251094 w 2251124"/>
              <a:gd name="connsiteY10" fmla="*/ 623302 h 1528002"/>
              <a:gd name="connsiteX11" fmla="*/ 2238394 w 2251124"/>
              <a:gd name="connsiteY11" fmla="*/ 1007477 h 1528002"/>
              <a:gd name="connsiteX12" fmla="*/ 2209819 w 2251124"/>
              <a:gd name="connsiteY12" fmla="*/ 1426577 h 1528002"/>
              <a:gd name="connsiteX13" fmla="*/ 2197119 w 2251124"/>
              <a:gd name="connsiteY13" fmla="*/ 1512302 h 1528002"/>
              <a:gd name="connsiteX14" fmla="*/ 2165369 w 2251124"/>
              <a:gd name="connsiteY14" fmla="*/ 1521827 h 1528002"/>
              <a:gd name="connsiteX15" fmla="*/ 2057419 w 2251124"/>
              <a:gd name="connsiteY15" fmla="*/ 1521827 h 1528002"/>
              <a:gd name="connsiteX16" fmla="*/ 1978044 w 2251124"/>
              <a:gd name="connsiteY16" fmla="*/ 1518652 h 1528002"/>
              <a:gd name="connsiteX17" fmla="*/ 279419 w 2251124"/>
              <a:gd name="connsiteY17" fmla="*/ 1518652 h 1528002"/>
              <a:gd name="connsiteX18" fmla="*/ 111144 w 2251124"/>
              <a:gd name="connsiteY18" fmla="*/ 1515477 h 1528002"/>
              <a:gd name="connsiteX19" fmla="*/ 19069 w 2251124"/>
              <a:gd name="connsiteY19" fmla="*/ 1518652 h 1528002"/>
              <a:gd name="connsiteX20" fmla="*/ 19 w 2251124"/>
              <a:gd name="connsiteY20" fmla="*/ 1378952 h 1528002"/>
              <a:gd name="connsiteX21" fmla="*/ 15894 w 2251124"/>
              <a:gd name="connsiteY21" fmla="*/ 686802 h 1528002"/>
              <a:gd name="connsiteX22" fmla="*/ 31769 w 2251124"/>
              <a:gd name="connsiteY22" fmla="*/ 264527 h 1528002"/>
              <a:gd name="connsiteX23" fmla="*/ 57169 w 2251124"/>
              <a:gd name="connsiteY23" fmla="*/ 29577 h 1528002"/>
              <a:gd name="connsiteX24" fmla="*/ 327044 w 2251124"/>
              <a:gd name="connsiteY24" fmla="*/ 16877 h 1528002"/>
              <a:gd name="connsiteX25" fmla="*/ 577869 w 2251124"/>
              <a:gd name="connsiteY25" fmla="*/ 13702 h 1528002"/>
              <a:gd name="connsiteX26" fmla="*/ 869969 w 2251124"/>
              <a:gd name="connsiteY26" fmla="*/ 7352 h 1528002"/>
              <a:gd name="connsiteX27" fmla="*/ 1082694 w 2251124"/>
              <a:gd name="connsiteY27" fmla="*/ 1002 h 1528002"/>
              <a:gd name="connsiteX28" fmla="*/ 1180921 w 2251124"/>
              <a:gd name="connsiteY28" fmla="*/ 10 h 152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51124" h="1528002">
                <a:moveTo>
                  <a:pt x="1180921" y="10"/>
                </a:moveTo>
                <a:cubicBezTo>
                  <a:pt x="1213663" y="-56"/>
                  <a:pt x="1249117" y="209"/>
                  <a:pt x="1295419" y="1002"/>
                </a:cubicBezTo>
                <a:cubicBezTo>
                  <a:pt x="1388023" y="2589"/>
                  <a:pt x="1638319" y="10527"/>
                  <a:pt x="1638319" y="10527"/>
                </a:cubicBezTo>
                <a:lnTo>
                  <a:pt x="1946294" y="16877"/>
                </a:lnTo>
                <a:cubicBezTo>
                  <a:pt x="2030961" y="19523"/>
                  <a:pt x="2107690" y="23756"/>
                  <a:pt x="2146319" y="26402"/>
                </a:cubicBezTo>
                <a:cubicBezTo>
                  <a:pt x="2184948" y="29048"/>
                  <a:pt x="2172248" y="26931"/>
                  <a:pt x="2178069" y="32752"/>
                </a:cubicBezTo>
                <a:cubicBezTo>
                  <a:pt x="2183890" y="38573"/>
                  <a:pt x="2178598" y="51273"/>
                  <a:pt x="2181244" y="61327"/>
                </a:cubicBezTo>
                <a:cubicBezTo>
                  <a:pt x="2183890" y="71381"/>
                  <a:pt x="2189181" y="78789"/>
                  <a:pt x="2193944" y="93077"/>
                </a:cubicBezTo>
                <a:cubicBezTo>
                  <a:pt x="2198707" y="107365"/>
                  <a:pt x="2202940" y="104719"/>
                  <a:pt x="2209819" y="147052"/>
                </a:cubicBezTo>
                <a:cubicBezTo>
                  <a:pt x="2216698" y="189385"/>
                  <a:pt x="2228340" y="267702"/>
                  <a:pt x="2235219" y="347077"/>
                </a:cubicBezTo>
                <a:cubicBezTo>
                  <a:pt x="2242098" y="426452"/>
                  <a:pt x="2250565" y="513235"/>
                  <a:pt x="2251094" y="623302"/>
                </a:cubicBezTo>
                <a:cubicBezTo>
                  <a:pt x="2251623" y="733369"/>
                  <a:pt x="2245273" y="873598"/>
                  <a:pt x="2238394" y="1007477"/>
                </a:cubicBezTo>
                <a:cubicBezTo>
                  <a:pt x="2231515" y="1141356"/>
                  <a:pt x="2216698" y="1342440"/>
                  <a:pt x="2209819" y="1426577"/>
                </a:cubicBezTo>
                <a:cubicBezTo>
                  <a:pt x="2202940" y="1510714"/>
                  <a:pt x="2204527" y="1496427"/>
                  <a:pt x="2197119" y="1512302"/>
                </a:cubicBezTo>
                <a:cubicBezTo>
                  <a:pt x="2189711" y="1528177"/>
                  <a:pt x="2188652" y="1520240"/>
                  <a:pt x="2165369" y="1521827"/>
                </a:cubicBezTo>
                <a:cubicBezTo>
                  <a:pt x="2142086" y="1523415"/>
                  <a:pt x="2088640" y="1522356"/>
                  <a:pt x="2057419" y="1521827"/>
                </a:cubicBezTo>
                <a:cubicBezTo>
                  <a:pt x="2026198" y="1521298"/>
                  <a:pt x="2274377" y="1519181"/>
                  <a:pt x="1978044" y="1518652"/>
                </a:cubicBezTo>
                <a:lnTo>
                  <a:pt x="279419" y="1518652"/>
                </a:lnTo>
                <a:cubicBezTo>
                  <a:pt x="223327" y="1517594"/>
                  <a:pt x="189990" y="1515477"/>
                  <a:pt x="111144" y="1515477"/>
                </a:cubicBezTo>
                <a:cubicBezTo>
                  <a:pt x="32298" y="1515477"/>
                  <a:pt x="37590" y="1541406"/>
                  <a:pt x="19069" y="1518652"/>
                </a:cubicBezTo>
                <a:cubicBezTo>
                  <a:pt x="548" y="1495898"/>
                  <a:pt x="548" y="1517594"/>
                  <a:pt x="19" y="1378952"/>
                </a:cubicBezTo>
                <a:cubicBezTo>
                  <a:pt x="-510" y="1240310"/>
                  <a:pt x="10602" y="872539"/>
                  <a:pt x="15894" y="686802"/>
                </a:cubicBezTo>
                <a:cubicBezTo>
                  <a:pt x="21186" y="501065"/>
                  <a:pt x="28065" y="368243"/>
                  <a:pt x="31769" y="264527"/>
                </a:cubicBezTo>
                <a:cubicBezTo>
                  <a:pt x="35473" y="160811"/>
                  <a:pt x="7957" y="70852"/>
                  <a:pt x="57169" y="29577"/>
                </a:cubicBezTo>
                <a:cubicBezTo>
                  <a:pt x="106381" y="-11698"/>
                  <a:pt x="240261" y="19523"/>
                  <a:pt x="327044" y="16877"/>
                </a:cubicBezTo>
                <a:cubicBezTo>
                  <a:pt x="413827" y="14231"/>
                  <a:pt x="577869" y="13702"/>
                  <a:pt x="577869" y="13702"/>
                </a:cubicBezTo>
                <a:lnTo>
                  <a:pt x="869969" y="7352"/>
                </a:lnTo>
                <a:lnTo>
                  <a:pt x="1082694" y="1002"/>
                </a:lnTo>
                <a:cubicBezTo>
                  <a:pt x="1118148" y="473"/>
                  <a:pt x="1148178" y="76"/>
                  <a:pt x="1180921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878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4794250" y="2971800"/>
            <a:ext cx="2603500" cy="1435100"/>
          </a:xfrm>
          <a:custGeom>
            <a:avLst/>
            <a:gdLst>
              <a:gd name="connsiteX0" fmla="*/ 0 w 2603500"/>
              <a:gd name="connsiteY0" fmla="*/ 0 h 1435100"/>
              <a:gd name="connsiteX1" fmla="*/ 2603500 w 2603500"/>
              <a:gd name="connsiteY1" fmla="*/ 0 h 1435100"/>
              <a:gd name="connsiteX2" fmla="*/ 2603500 w 2603500"/>
              <a:gd name="connsiteY2" fmla="*/ 1435100 h 1435100"/>
              <a:gd name="connsiteX3" fmla="*/ 0 w 2603500"/>
              <a:gd name="connsiteY3" fmla="*/ 1435100 h 14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500" h="1435100">
                <a:moveTo>
                  <a:pt x="0" y="0"/>
                </a:moveTo>
                <a:lnTo>
                  <a:pt x="2603500" y="0"/>
                </a:lnTo>
                <a:lnTo>
                  <a:pt x="2603500" y="1435100"/>
                </a:lnTo>
                <a:lnTo>
                  <a:pt x="0" y="1435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816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46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913574" y="735986"/>
            <a:ext cx="8364852" cy="2934704"/>
            <a:chOff x="1540518" y="627938"/>
            <a:chExt cx="9563480" cy="335522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700" y="1141413"/>
              <a:ext cx="4800600" cy="284175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0628" y="713915"/>
              <a:ext cx="1492072" cy="128328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8747" y="627938"/>
              <a:ext cx="1155700" cy="136926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9683" y="2562290"/>
              <a:ext cx="1238589" cy="90811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163965">
              <a:off x="1722529" y="2701982"/>
              <a:ext cx="1803782" cy="53471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40518" y="999162"/>
              <a:ext cx="1205994" cy="99804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92547" y="927197"/>
              <a:ext cx="1711451" cy="125095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2859957" y="3980980"/>
            <a:ext cx="6475747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LAB 4 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挑战性任务答辩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492842" y="4923965"/>
            <a:ext cx="7209958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The user can demonstrate on a projector or computer print the presentation and make it into e used in a wider field The user can demonstrate on a projector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orcomputer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print the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presentation and make it into e used in a wider field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384467" y="5919418"/>
            <a:ext cx="3027265" cy="405192"/>
            <a:chOff x="5207206" y="5903533"/>
            <a:chExt cx="3027265" cy="40519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07206" y="5903533"/>
              <a:ext cx="329994" cy="40519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590799" y="5970171"/>
              <a:ext cx="2643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汇报人：陈正昊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20373379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702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B68BDF9-5333-4DDC-1336-638CDA7CFC30}"/>
              </a:ext>
            </a:extLst>
          </p:cNvPr>
          <p:cNvSpPr/>
          <p:nvPr/>
        </p:nvSpPr>
        <p:spPr>
          <a:xfrm>
            <a:off x="1062595" y="1100066"/>
            <a:ext cx="9775616" cy="19125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6" y="225893"/>
            <a:ext cx="4880048" cy="727678"/>
            <a:chOff x="3708781" y="2244236"/>
            <a:chExt cx="4880048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12862" y="2244236"/>
              <a:ext cx="30620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1.3 </a:t>
              </a:r>
              <a:r>
                <a:rPr lang="zh-CN" altLang="en-US" sz="2800" b="1" dirty="0">
                  <a:latin typeface="+mj-ea"/>
                  <a:ea typeface="+mj-ea"/>
                </a:rPr>
                <a:t>线程的调度</a:t>
              </a:r>
              <a:r>
                <a:rPr lang="en-US" altLang="zh-CN" sz="2800" b="1" dirty="0">
                  <a:latin typeface="+mj-ea"/>
                  <a:ea typeface="+mj-ea"/>
                </a:rPr>
                <a:t>    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31703" y="1094281"/>
            <a:ext cx="8461331" cy="1880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>
                <a:latin typeface="+mj-ea"/>
                <a:ea typeface="+mj-ea"/>
              </a:rPr>
              <a:t>线程的调度完全仿照进程的调度方法</a:t>
            </a:r>
            <a:r>
              <a:rPr lang="en-US" altLang="zh-CN" sz="1400" b="1" dirty="0">
                <a:latin typeface="+mj-ea"/>
                <a:ea typeface="+mj-ea"/>
              </a:rPr>
              <a:t>…</a:t>
            </a:r>
          </a:p>
          <a:p>
            <a:pPr algn="just">
              <a:lnSpc>
                <a:spcPct val="120000"/>
              </a:lnSpc>
            </a:pPr>
            <a:endParaRPr lang="en-US" altLang="zh-CN" sz="1400" dirty="0"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j-ea"/>
                <a:ea typeface="+mj-ea"/>
              </a:rPr>
              <a:t>采用两个队列（</a:t>
            </a:r>
            <a:r>
              <a:rPr lang="en-US" altLang="zh-CN" sz="1400" dirty="0" err="1">
                <a:solidFill>
                  <a:srgbClr val="FF0000"/>
                </a:solidFill>
                <a:latin typeface="+mj-ea"/>
                <a:ea typeface="+mj-ea"/>
              </a:rPr>
              <a:t>thread_shced_list</a:t>
            </a:r>
            <a:r>
              <a:rPr lang="en-US" altLang="zh-CN" sz="1400" dirty="0">
                <a:solidFill>
                  <a:srgbClr val="FF0000"/>
                </a:solidFill>
                <a:latin typeface="+mj-ea"/>
                <a:ea typeface="+mj-ea"/>
              </a:rPr>
              <a:t>[2]</a:t>
            </a:r>
            <a:r>
              <a:rPr lang="zh-CN" altLang="en-US" sz="1400" dirty="0">
                <a:latin typeface="+mj-ea"/>
                <a:ea typeface="+mj-ea"/>
              </a:rPr>
              <a:t>），用来存放可以被调度的线程的控制块。每创建出一个新的线程，我们就将该控制块加入第一个队列的队首。</a:t>
            </a:r>
            <a:endParaRPr lang="en-US" altLang="zh-CN" sz="1400" dirty="0"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endParaRPr lang="en-US" altLang="zh-CN" sz="1400" dirty="0">
              <a:latin typeface="+mj-ea"/>
              <a:ea typeface="+mj-ea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+mj-ea"/>
                <a:ea typeface="+mj-ea"/>
              </a:rPr>
              <a:t>在时间片结束，即需要进行调度时，我们把当前已经用完时间片的线程放入另一个队列的队尾，并从当前队列的队首获取一个状态为 </a:t>
            </a:r>
            <a:r>
              <a:rPr lang="en-US" altLang="zh-CN" sz="1400" dirty="0">
                <a:solidFill>
                  <a:srgbClr val="FF0000"/>
                </a:solidFill>
                <a:latin typeface="+mj-ea"/>
                <a:ea typeface="+mj-ea"/>
              </a:rPr>
              <a:t>RUNNABLE </a:t>
            </a:r>
            <a:r>
              <a:rPr lang="zh-CN" altLang="en-US" sz="1400" dirty="0">
                <a:latin typeface="+mj-ea"/>
                <a:ea typeface="+mj-ea"/>
              </a:rPr>
              <a:t>的线程，让这个线程占用处理机资源。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60BFA5-A6B9-FD18-2AC9-B3958255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95" y="3123019"/>
            <a:ext cx="4601080" cy="35947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6831F4-968A-F541-91BC-F6C3DE8903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698"/>
          <a:stretch/>
        </p:blipFill>
        <p:spPr>
          <a:xfrm>
            <a:off x="6279696" y="3123019"/>
            <a:ext cx="4558516" cy="254753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BB85892-C894-64A0-6270-EE30532F436E}"/>
              </a:ext>
            </a:extLst>
          </p:cNvPr>
          <p:cNvSpPr/>
          <p:nvPr/>
        </p:nvSpPr>
        <p:spPr>
          <a:xfrm>
            <a:off x="6490607" y="4612821"/>
            <a:ext cx="1812472" cy="5347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EA8831-0BE1-1EE7-684A-50F7EE843C3F}"/>
              </a:ext>
            </a:extLst>
          </p:cNvPr>
          <p:cNvSpPr txBox="1"/>
          <p:nvPr/>
        </p:nvSpPr>
        <p:spPr>
          <a:xfrm>
            <a:off x="6279696" y="5853816"/>
            <a:ext cx="44971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如果换出的线程和换入的线程同属于一个进程，那我们不需要使用</a:t>
            </a:r>
            <a:r>
              <a:rPr lang="en-US" altLang="zh-CN" sz="1400" dirty="0">
                <a:latin typeface="+mj-ea"/>
                <a:ea typeface="+mj-ea"/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  <a:latin typeface="+mj-ea"/>
                <a:ea typeface="+mj-ea"/>
              </a:rPr>
              <a:t>lcontext</a:t>
            </a:r>
            <a:r>
              <a:rPr lang="en-US" altLang="zh-CN" sz="1400" dirty="0">
                <a:latin typeface="+mj-ea"/>
                <a:ea typeface="+mj-ea"/>
              </a:rPr>
              <a:t> </a:t>
            </a:r>
            <a:r>
              <a:rPr lang="zh-CN" altLang="en-US" sz="1400" dirty="0">
                <a:latin typeface="+mj-ea"/>
                <a:ea typeface="+mj-ea"/>
              </a:rPr>
              <a:t>函数更换页表，这也是线程切换比进程间的原因。</a:t>
            </a:r>
          </a:p>
        </p:txBody>
      </p:sp>
    </p:spTree>
    <p:extLst>
      <p:ext uri="{BB962C8B-B14F-4D97-AF65-F5344CB8AC3E}">
        <p14:creationId xmlns:p14="http://schemas.microsoft.com/office/powerpoint/2010/main" val="1630317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23A4721D-A917-0436-2155-8B98300509E2}"/>
              </a:ext>
            </a:extLst>
          </p:cNvPr>
          <p:cNvSpPr/>
          <p:nvPr/>
        </p:nvSpPr>
        <p:spPr>
          <a:xfrm>
            <a:off x="849085" y="5377439"/>
            <a:ext cx="5188404" cy="11376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2A40B3-ECA3-60FF-C068-BA61F1C40C94}"/>
              </a:ext>
            </a:extLst>
          </p:cNvPr>
          <p:cNvSpPr/>
          <p:nvPr/>
        </p:nvSpPr>
        <p:spPr>
          <a:xfrm>
            <a:off x="6596091" y="1218463"/>
            <a:ext cx="4825745" cy="16635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73F7BA-C305-72F2-DECD-A8A71530CDDC}"/>
              </a:ext>
            </a:extLst>
          </p:cNvPr>
          <p:cNvSpPr/>
          <p:nvPr/>
        </p:nvSpPr>
        <p:spPr>
          <a:xfrm>
            <a:off x="6596091" y="3086451"/>
            <a:ext cx="4825745" cy="34286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5D9026-30E7-FFEC-9786-2BF7EF866D16}"/>
              </a:ext>
            </a:extLst>
          </p:cNvPr>
          <p:cNvSpPr/>
          <p:nvPr/>
        </p:nvSpPr>
        <p:spPr>
          <a:xfrm>
            <a:off x="832757" y="2151875"/>
            <a:ext cx="5188404" cy="3006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0989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1.4  </a:t>
              </a:r>
              <a:r>
                <a:rPr lang="zh-CN" altLang="en-US" sz="2800" b="1" dirty="0">
                  <a:latin typeface="+mj-ea"/>
                  <a:ea typeface="+mj-ea"/>
                </a:rPr>
                <a:t>相关系统调用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ABD3E633-0647-FE28-CA6F-A8B48EBB5B71}"/>
              </a:ext>
            </a:extLst>
          </p:cNvPr>
          <p:cNvSpPr/>
          <p:nvPr/>
        </p:nvSpPr>
        <p:spPr>
          <a:xfrm>
            <a:off x="804181" y="1108385"/>
            <a:ext cx="5225144" cy="84600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>
                <a:latin typeface="+mj-ea"/>
                <a:ea typeface="+mj-ea"/>
              </a:rPr>
              <a:t>上面提到的一些函数都是在内核态实现的，但是用户接口需要在用户态实现，为了能在用户接口的实现中使用已经写好的内核服务，我们需要设置一些系统调用承上启下。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ACCB5D8-9E09-B0EE-AE1F-6D08A11C5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624" y="1555789"/>
            <a:ext cx="4348945" cy="11921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7CE2E5-C0FF-8481-B0F7-894139327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624" y="3390648"/>
            <a:ext cx="4348945" cy="30060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2743A3-DF91-F7B3-D03B-C71A6A844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074" y="2456559"/>
            <a:ext cx="4704076" cy="26053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8C16086-EC04-4976-1A74-EF01CEADA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715" y="5714028"/>
            <a:ext cx="4704076" cy="62031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AA98685-0192-7ACF-6C7F-E60BAA8A61CC}"/>
              </a:ext>
            </a:extLst>
          </p:cNvPr>
          <p:cNvSpPr txBox="1"/>
          <p:nvPr/>
        </p:nvSpPr>
        <p:spPr>
          <a:xfrm>
            <a:off x="1011647" y="2151875"/>
            <a:ext cx="3267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+mn-ea"/>
              </a:rPr>
              <a:t>syscall_set_thread_status</a:t>
            </a:r>
            <a:r>
              <a:rPr lang="zh-CN" altLang="en-US" sz="1200" b="1" dirty="0">
                <a:latin typeface="+mn-ea"/>
              </a:rPr>
              <a:t>：</a:t>
            </a:r>
            <a:r>
              <a:rPr lang="zh-CN" altLang="en-US" sz="1200" dirty="0">
                <a:latin typeface="+mn-ea"/>
              </a:rPr>
              <a:t>设置线程状态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B90119-F75F-1CD9-A1FF-678447956EA3}"/>
              </a:ext>
            </a:extLst>
          </p:cNvPr>
          <p:cNvSpPr txBox="1"/>
          <p:nvPr/>
        </p:nvSpPr>
        <p:spPr>
          <a:xfrm>
            <a:off x="1011647" y="5377439"/>
            <a:ext cx="4757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+mn-ea"/>
              </a:rPr>
              <a:t>syscall_get_thread_id</a:t>
            </a:r>
            <a:r>
              <a:rPr lang="zh-CN" altLang="en-US" sz="1200" dirty="0">
                <a:latin typeface="+mn-ea"/>
              </a:rPr>
              <a:t>：获得当前运行线程的</a:t>
            </a:r>
            <a:r>
              <a:rPr lang="en-US" altLang="zh-CN" sz="1200" dirty="0">
                <a:latin typeface="+mn-ea"/>
              </a:rPr>
              <a:t>id</a:t>
            </a:r>
            <a:endParaRPr lang="zh-CN" altLang="en-US" sz="1200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39A4A0-C074-0F50-96EA-A57DF0FCC3CE}"/>
              </a:ext>
            </a:extLst>
          </p:cNvPr>
          <p:cNvSpPr txBox="1"/>
          <p:nvPr/>
        </p:nvSpPr>
        <p:spPr>
          <a:xfrm>
            <a:off x="6762735" y="1218463"/>
            <a:ext cx="4757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+mn-ea"/>
              </a:rPr>
              <a:t>syscall_thread_alloc</a:t>
            </a:r>
            <a:r>
              <a:rPr lang="zh-CN" altLang="en-US" sz="1200" dirty="0">
                <a:latin typeface="+mn-ea"/>
              </a:rPr>
              <a:t>：申请创建新的线程控制块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644AC0-06F6-71D7-A0A7-6C030DB7910A}"/>
              </a:ext>
            </a:extLst>
          </p:cNvPr>
          <p:cNvSpPr txBox="1"/>
          <p:nvPr/>
        </p:nvSpPr>
        <p:spPr>
          <a:xfrm>
            <a:off x="6811721" y="3100050"/>
            <a:ext cx="4757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+mn-ea"/>
              </a:rPr>
              <a:t>syscall_thread_destroy</a:t>
            </a:r>
            <a:r>
              <a:rPr lang="zh-CN" altLang="en-US" sz="1200" dirty="0">
                <a:latin typeface="+mn-ea"/>
              </a:rPr>
              <a:t>：申请销毁线程控制块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8B00831-C1C1-4AD8-0D67-B594454DE134}"/>
              </a:ext>
            </a:extLst>
          </p:cNvPr>
          <p:cNvSpPr/>
          <p:nvPr/>
        </p:nvSpPr>
        <p:spPr>
          <a:xfrm>
            <a:off x="1251420" y="3759226"/>
            <a:ext cx="3536934" cy="853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CC328B0-8E58-00B8-F7DE-F75DCB4BDF16}"/>
              </a:ext>
            </a:extLst>
          </p:cNvPr>
          <p:cNvSpPr/>
          <p:nvPr/>
        </p:nvSpPr>
        <p:spPr>
          <a:xfrm>
            <a:off x="7058024" y="4671911"/>
            <a:ext cx="3914776" cy="1296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152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75EAA2E7-8D09-6624-AA91-84CCB8BB0FE2}"/>
              </a:ext>
            </a:extLst>
          </p:cNvPr>
          <p:cNvSpPr/>
          <p:nvPr/>
        </p:nvSpPr>
        <p:spPr>
          <a:xfrm>
            <a:off x="547009" y="4651388"/>
            <a:ext cx="5086349" cy="17739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A3C5C7B-1897-3048-23CA-329E4E05489F}"/>
              </a:ext>
            </a:extLst>
          </p:cNvPr>
          <p:cNvSpPr/>
          <p:nvPr/>
        </p:nvSpPr>
        <p:spPr>
          <a:xfrm>
            <a:off x="547009" y="1185012"/>
            <a:ext cx="5086349" cy="33006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CA9CF6F-6B64-F021-9A90-48EC2F00E1AB}"/>
              </a:ext>
            </a:extLst>
          </p:cNvPr>
          <p:cNvSpPr/>
          <p:nvPr/>
        </p:nvSpPr>
        <p:spPr>
          <a:xfrm>
            <a:off x="6147019" y="3026714"/>
            <a:ext cx="5445577" cy="3398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1.5  </a:t>
              </a:r>
              <a:r>
                <a:rPr lang="zh-CN" altLang="en-US" sz="2800" b="1" dirty="0">
                  <a:latin typeface="+mj-ea"/>
                  <a:ea typeface="+mj-ea"/>
                </a:rPr>
                <a:t>用户接口的实现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EF26A5E-FB8F-BEB7-18F8-CFC228BF2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0" y="1915232"/>
            <a:ext cx="4667911" cy="24524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045D78-D485-85F6-8C00-4F9F2D9DC216}"/>
              </a:ext>
            </a:extLst>
          </p:cNvPr>
          <p:cNvSpPr txBox="1"/>
          <p:nvPr/>
        </p:nvSpPr>
        <p:spPr>
          <a:xfrm>
            <a:off x="693798" y="1229915"/>
            <a:ext cx="478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pthread_create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通过 </a:t>
            </a:r>
            <a:r>
              <a:rPr lang="en-US" altLang="zh-CN" sz="1200" dirty="0" err="1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syscall_thread_alloc</a:t>
            </a:r>
            <a:r>
              <a:rPr lang="en-US" altLang="zh-CN" sz="1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申请一个线程，然后对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pc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a0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200" dirty="0" err="1">
                <a:latin typeface="等线" panose="02010600030101010101" pitchFamily="2" charset="-122"/>
                <a:ea typeface="等线" panose="02010600030101010101" pitchFamily="2" charset="-122"/>
              </a:rPr>
              <a:t>sp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200" dirty="0" err="1">
                <a:latin typeface="等线" panose="02010600030101010101" pitchFamily="2" charset="-122"/>
                <a:ea typeface="等线" panose="02010600030101010101" pitchFamily="2" charset="-122"/>
              </a:rPr>
              <a:t>ra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等寄存器进行赋值，保证新创建的子线程能够正确的进入线程运行函数，并最终进入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exit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函数结束。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E8B537-83FF-D9D5-FB75-1A3BDD40A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79" y="5085301"/>
            <a:ext cx="4667911" cy="11753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842C7FF-C248-88A3-9948-9F93C3F4FF8B}"/>
              </a:ext>
            </a:extLst>
          </p:cNvPr>
          <p:cNvSpPr txBox="1"/>
          <p:nvPr/>
        </p:nvSpPr>
        <p:spPr>
          <a:xfrm>
            <a:off x="752280" y="4645326"/>
            <a:ext cx="478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pthread_exit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调用这个函数会把线程本身中止，如果需要返回某个值，只需要将返回值作为参数传给该函数即可。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A8C6D75-60D7-89E2-0D59-29245BC6C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186" y="3942883"/>
            <a:ext cx="5040163" cy="227449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0ECFB4DB-2CD6-1D0D-EAF7-2325F5A128B0}"/>
              </a:ext>
            </a:extLst>
          </p:cNvPr>
          <p:cNvSpPr txBox="1"/>
          <p:nvPr/>
        </p:nvSpPr>
        <p:spPr>
          <a:xfrm>
            <a:off x="6309283" y="3109030"/>
            <a:ext cx="4989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pthread_detach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：将目标线程设置为分离状态，对于处于分离状态的线程，其他线程无法对其使用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join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detach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cancel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等函数。此外，我们不能对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已经是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FREE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状态的、或者已经处于分离状态、或者已经被</a:t>
            </a:r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join</a:t>
            </a:r>
            <a:r>
              <a:rPr lang="zh-CN" altLang="en-US" sz="1200" b="1" dirty="0">
                <a:latin typeface="等线" panose="02010600030101010101" pitchFamily="2" charset="-122"/>
                <a:ea typeface="等线" panose="02010600030101010101" pitchFamily="2" charset="-122"/>
              </a:rPr>
              <a:t>的线程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使用该函数。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6B586EB-0D58-39B6-4B94-60C7E365DBF8}"/>
              </a:ext>
            </a:extLst>
          </p:cNvPr>
          <p:cNvSpPr/>
          <p:nvPr/>
        </p:nvSpPr>
        <p:spPr>
          <a:xfrm>
            <a:off x="6147019" y="1185012"/>
            <a:ext cx="5445577" cy="1537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D7870A9-A5A8-C64F-3D05-A07BF07BBBC4}"/>
              </a:ext>
            </a:extLst>
          </p:cNvPr>
          <p:cNvSpPr txBox="1"/>
          <p:nvPr/>
        </p:nvSpPr>
        <p:spPr>
          <a:xfrm>
            <a:off x="6272377" y="1204195"/>
            <a:ext cx="5225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pthread_self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：该函数可以让线程获得自己的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id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，只需要使用系统调用 </a:t>
            </a:r>
            <a:r>
              <a:rPr lang="en-US" altLang="zh-CN" sz="1200" dirty="0" err="1">
                <a:latin typeface="等线" panose="02010600030101010101" pitchFamily="2" charset="-122"/>
                <a:ea typeface="等线" panose="02010600030101010101" pitchFamily="2" charset="-122"/>
              </a:rPr>
              <a:t>syscall_get_thread_id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即可。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A377495-0685-1E8C-188D-61D0F77F5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308" y="1770491"/>
            <a:ext cx="5040163" cy="664963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68816423-9879-72D7-85A9-21853623BD0C}"/>
              </a:ext>
            </a:extLst>
          </p:cNvPr>
          <p:cNvSpPr/>
          <p:nvPr/>
        </p:nvSpPr>
        <p:spPr>
          <a:xfrm>
            <a:off x="893317" y="3130464"/>
            <a:ext cx="4331826" cy="6087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567BEA0-9652-EB51-B7AC-A85B05640A0C}"/>
              </a:ext>
            </a:extLst>
          </p:cNvPr>
          <p:cNvSpPr/>
          <p:nvPr/>
        </p:nvSpPr>
        <p:spPr>
          <a:xfrm>
            <a:off x="6528035" y="4437288"/>
            <a:ext cx="3816115" cy="12777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48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43AB4A1-302D-F903-0AC5-861FF08818E8}"/>
              </a:ext>
            </a:extLst>
          </p:cNvPr>
          <p:cNvSpPr/>
          <p:nvPr/>
        </p:nvSpPr>
        <p:spPr>
          <a:xfrm>
            <a:off x="6150312" y="1230570"/>
            <a:ext cx="5086349" cy="5043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DF348B-A0EA-F234-5A4B-A203A9138A0C}"/>
              </a:ext>
            </a:extLst>
          </p:cNvPr>
          <p:cNvSpPr/>
          <p:nvPr/>
        </p:nvSpPr>
        <p:spPr>
          <a:xfrm>
            <a:off x="547009" y="1230570"/>
            <a:ext cx="5086349" cy="21167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1.5  </a:t>
              </a:r>
              <a:r>
                <a:rPr lang="zh-CN" altLang="en-US" sz="2800" b="1" dirty="0">
                  <a:latin typeface="+mj-ea"/>
                  <a:ea typeface="+mj-ea"/>
                </a:rPr>
                <a:t>用户接口的实现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02B1712-A6F8-EBFD-70FE-E773B431BE9E}"/>
              </a:ext>
            </a:extLst>
          </p:cNvPr>
          <p:cNvSpPr txBox="1"/>
          <p:nvPr/>
        </p:nvSpPr>
        <p:spPr>
          <a:xfrm>
            <a:off x="699210" y="1263464"/>
            <a:ext cx="470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pthread_setcanceltype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：在默认的情况下，线程的 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cancel type 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都是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THREAD_CANCEL_DEFERRED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，而该函数修改进程的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cancel type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，并通过 </a:t>
            </a:r>
            <a:r>
              <a:rPr lang="en-US" altLang="zh-CN" sz="1200" dirty="0" err="1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oldtype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指针获得原值。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EA16F6-8E57-2942-49A5-057264491837}"/>
              </a:ext>
            </a:extLst>
          </p:cNvPr>
          <p:cNvSpPr txBox="1"/>
          <p:nvPr/>
        </p:nvSpPr>
        <p:spPr>
          <a:xfrm>
            <a:off x="6301049" y="1229915"/>
            <a:ext cx="47848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pthread_cancel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：该函数可以将指定的线程撤销，不过还需要对目标线程的标志位进行检查。对于处于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FREE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状态的线程、处于分离状态的线程、已经被撤销过的线程、已经调用</a:t>
            </a:r>
            <a:r>
              <a:rPr lang="en-US" altLang="zh-CN" sz="1200" dirty="0" err="1">
                <a:latin typeface="等线" panose="02010600030101010101" pitchFamily="2" charset="-122"/>
                <a:ea typeface="等线" panose="02010600030101010101" pitchFamily="2" charset="-122"/>
              </a:rPr>
              <a:t>pthread_exit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自杀的线程（自杀但是没来的及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destroy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的），我们不能通过该函数取消它们。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else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里的内容才是正常情况下做出的操作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</a:p>
          <a:p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将目标线程标记为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THREAD_TAG_CANCELED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将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PTHREAD_CANCELED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设置为返回值（笔者将其设置为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666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如果目标线程的撤销类型时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THREAD_CANCEL_ASYNCHRONOUS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，我们需要让目标线程在下一次被调度时直接进入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exit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函数</a:t>
            </a:r>
            <a:r>
              <a:rPr lang="zh-CN" altLang="en-US" sz="1100" i="1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2E8C51C-A1B3-F80E-C1FF-87399E90042C}"/>
              </a:ext>
            </a:extLst>
          </p:cNvPr>
          <p:cNvSpPr/>
          <p:nvPr/>
        </p:nvSpPr>
        <p:spPr>
          <a:xfrm>
            <a:off x="547009" y="3596370"/>
            <a:ext cx="5102729" cy="26778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D4A3F2D-6015-F56C-C91C-844600F4B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79" y="1942689"/>
            <a:ext cx="4708573" cy="127403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8F6B796-D96C-2C1A-A2FC-76A885149160}"/>
              </a:ext>
            </a:extLst>
          </p:cNvPr>
          <p:cNvSpPr txBox="1"/>
          <p:nvPr/>
        </p:nvSpPr>
        <p:spPr>
          <a:xfrm>
            <a:off x="686330" y="3631833"/>
            <a:ext cx="48077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pthread_teatcancel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：对于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cancel type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是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THREAD_CANCEL_DEFERRED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的线程来说，被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cancel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函数作用后并不会立刻结束，而是到达某一个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“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取消点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”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才会结束自己。而这个函数可以帮助手动设置取消点，当某一个线程运行到该函数时，如果满足条件就会被 直接释放。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0AA443E-81D0-EFEE-D920-CC455688F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80" y="4589379"/>
            <a:ext cx="4708572" cy="147115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E28EDDF-5DB2-67F0-32F7-0F5190E2F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429" y="3151324"/>
            <a:ext cx="4784876" cy="30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83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B1F0F335-CC27-9CE3-1006-D904E3A530CC}"/>
              </a:ext>
            </a:extLst>
          </p:cNvPr>
          <p:cNvSpPr/>
          <p:nvPr/>
        </p:nvSpPr>
        <p:spPr>
          <a:xfrm>
            <a:off x="960678" y="1187683"/>
            <a:ext cx="5674165" cy="5415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1.5  </a:t>
              </a:r>
              <a:r>
                <a:rPr lang="zh-CN" altLang="en-US" sz="2800" b="1" dirty="0">
                  <a:latin typeface="+mj-ea"/>
                  <a:ea typeface="+mj-ea"/>
                </a:rPr>
                <a:t>用户接口的实现</a:t>
              </a: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20A23C6-2400-AE5A-ACA4-BB6A9E00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45" y="3088366"/>
            <a:ext cx="5259779" cy="334000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2BED1A7-B2E3-64E2-6E24-DFEE60B42C5C}"/>
              </a:ext>
            </a:extLst>
          </p:cNvPr>
          <p:cNvSpPr txBox="1"/>
          <p:nvPr/>
        </p:nvSpPr>
        <p:spPr>
          <a:xfrm>
            <a:off x="1131462" y="1187682"/>
            <a:ext cx="47848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pthread_join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：调用该函数后，会将当前线程阻塞至目标线程结束。</a:t>
            </a:r>
          </a:p>
          <a:p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对于</a:t>
            </a:r>
            <a:r>
              <a:rPr lang="zh-CN" altLang="en-US" sz="1100" b="1" dirty="0">
                <a:latin typeface="等线" panose="02010600030101010101" pitchFamily="2" charset="-122"/>
                <a:ea typeface="等线" panose="02010600030101010101" pitchFamily="2" charset="-122"/>
              </a:rPr>
              <a:t>已经处于分离状态、或者已经被</a:t>
            </a:r>
            <a:r>
              <a:rPr lang="en-US" altLang="zh-CN" sz="1100" b="1" dirty="0">
                <a:latin typeface="等线" panose="02010600030101010101" pitchFamily="2" charset="-122"/>
                <a:ea typeface="等线" panose="02010600030101010101" pitchFamily="2" charset="-122"/>
              </a:rPr>
              <a:t>join</a:t>
            </a:r>
            <a:r>
              <a:rPr lang="zh-CN" altLang="en-US" sz="1100" b="1" dirty="0">
                <a:latin typeface="等线" panose="02010600030101010101" pitchFamily="2" charset="-122"/>
                <a:ea typeface="等线" panose="02010600030101010101" pitchFamily="2" charset="-122"/>
              </a:rPr>
              <a:t>的线程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，我们无法对其调用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join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对于</a:t>
            </a:r>
            <a:r>
              <a:rPr lang="zh-CN" altLang="en-US" sz="1100" b="1" dirty="0">
                <a:latin typeface="等线" panose="02010600030101010101" pitchFamily="2" charset="-122"/>
                <a:ea typeface="等线" panose="02010600030101010101" pitchFamily="2" charset="-122"/>
              </a:rPr>
              <a:t>已经处于</a:t>
            </a:r>
            <a:r>
              <a:rPr lang="en-US" altLang="zh-CN" sz="1100" b="1" dirty="0">
                <a:latin typeface="等线" panose="02010600030101010101" pitchFamily="2" charset="-122"/>
                <a:ea typeface="等线" panose="02010600030101010101" pitchFamily="2" charset="-122"/>
              </a:rPr>
              <a:t>FREE</a:t>
            </a:r>
            <a:r>
              <a:rPr lang="zh-CN" altLang="en-US" sz="1100" b="1" dirty="0">
                <a:latin typeface="等线" panose="02010600030101010101" pitchFamily="2" charset="-122"/>
                <a:ea typeface="等线" panose="02010600030101010101" pitchFamily="2" charset="-122"/>
              </a:rPr>
              <a:t>状态、或者已经结束了的线程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，我们不需要将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join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调用者阻塞，直接从目标线程的</a:t>
            </a:r>
            <a:r>
              <a:rPr lang="en-US" altLang="zh-CN" sz="1100" dirty="0" err="1">
                <a:latin typeface="等线" panose="02010600030101010101" pitchFamily="2" charset="-122"/>
                <a:ea typeface="等线" panose="02010600030101010101" pitchFamily="2" charset="-122"/>
              </a:rPr>
              <a:t>thread_retval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中获取返回值即可。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对于</a:t>
            </a:r>
            <a:r>
              <a:rPr lang="zh-CN" altLang="en-US" sz="1100" b="1" dirty="0">
                <a:latin typeface="等线" panose="02010600030101010101" pitchFamily="2" charset="-122"/>
                <a:ea typeface="等线" panose="02010600030101010101" pitchFamily="2" charset="-122"/>
              </a:rPr>
              <a:t>其他线程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，我们可以对其调用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join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，但是调用线程必须等待。注意</a:t>
            </a:r>
            <a:r>
              <a:rPr lang="en-US" altLang="zh-CN" sz="1100" dirty="0" err="1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curthread</a:t>
            </a:r>
            <a:r>
              <a:rPr lang="en-US" altLang="zh-CN" sz="1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-&gt;</a:t>
            </a:r>
            <a:r>
              <a:rPr lang="en-US" altLang="zh-CN" sz="1100" dirty="0" err="1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thread_retval_ptr</a:t>
            </a:r>
            <a:r>
              <a:rPr lang="en-US" altLang="zh-CN" sz="1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= </a:t>
            </a:r>
            <a:r>
              <a:rPr lang="en-US" altLang="zh-CN" sz="1100" dirty="0" err="1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retval_ptr</a:t>
            </a:r>
            <a:r>
              <a:rPr lang="en-US" altLang="zh-CN" sz="1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这步比较关键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将指针 </a:t>
            </a:r>
            <a:r>
              <a:rPr lang="en-US" altLang="zh-CN" sz="1100" dirty="0" err="1">
                <a:latin typeface="等线" panose="02010600030101010101" pitchFamily="2" charset="-122"/>
                <a:ea typeface="等线" panose="02010600030101010101" pitchFamily="2" charset="-122"/>
              </a:rPr>
              <a:t>retval_ptr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赋值给调用者的 </a:t>
            </a:r>
            <a:r>
              <a:rPr lang="en-US" altLang="zh-CN" sz="1100" dirty="0" err="1">
                <a:latin typeface="等线" panose="02010600030101010101" pitchFamily="2" charset="-122"/>
                <a:ea typeface="等线" panose="02010600030101010101" pitchFamily="2" charset="-122"/>
              </a:rPr>
              <a:t>thread_retval_ptr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，当目标进程结束后，会直接将返回值写入 </a:t>
            </a:r>
            <a:r>
              <a:rPr lang="zh-CN" altLang="en-US" sz="1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r>
              <a:rPr lang="en-US" altLang="zh-CN" sz="1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1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调用者</a:t>
            </a:r>
            <a:r>
              <a:rPr lang="en-US" altLang="zh-CN" sz="1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-&gt;</a:t>
            </a:r>
            <a:r>
              <a:rPr lang="en-US" altLang="zh-CN" sz="1100" dirty="0" err="1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thread_retval_ptr</a:t>
            </a:r>
            <a:r>
              <a:rPr lang="en-US" altLang="zh-CN" sz="1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，这和写入*</a:t>
            </a:r>
            <a:r>
              <a:rPr lang="en-US" altLang="zh-CN" sz="1100" dirty="0" err="1">
                <a:latin typeface="等线" panose="02010600030101010101" pitchFamily="2" charset="-122"/>
                <a:ea typeface="等线" panose="02010600030101010101" pitchFamily="2" charset="-122"/>
              </a:rPr>
              <a:t>retval_ptr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是等价的（在</a:t>
            </a:r>
            <a:r>
              <a:rPr lang="en-US" altLang="zh-CN" sz="1100" dirty="0" err="1">
                <a:latin typeface="等线" panose="02010600030101010101" pitchFamily="2" charset="-122"/>
                <a:ea typeface="等线" panose="02010600030101010101" pitchFamily="2" charset="-122"/>
              </a:rPr>
              <a:t>sys_thread_destroy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中有相关机制）。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DDA141A-ACCF-F811-252B-97835743C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542" y="1022889"/>
            <a:ext cx="3388804" cy="58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45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3057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1.6 </a:t>
              </a:r>
              <a:r>
                <a:rPr lang="zh-CN" altLang="en-US" sz="2800" b="1" dirty="0">
                  <a:latin typeface="+mj-ea"/>
                  <a:ea typeface="+mj-ea"/>
                </a:rPr>
                <a:t>其他细节：</a:t>
              </a:r>
              <a:r>
                <a:rPr lang="en-US" altLang="zh-CN" sz="2800" b="1" dirty="0">
                  <a:latin typeface="+mj-ea"/>
                  <a:ea typeface="+mj-ea"/>
                </a:rPr>
                <a:t>exit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4E50C11-6721-79ED-94F6-EBD021A8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58" y="1349303"/>
            <a:ext cx="5006681" cy="515509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37B9C2E-1965-5CBA-55CF-436A72D10191}"/>
              </a:ext>
            </a:extLst>
          </p:cNvPr>
          <p:cNvSpPr txBox="1"/>
          <p:nvPr/>
        </p:nvSpPr>
        <p:spPr>
          <a:xfrm>
            <a:off x="5991567" y="1855489"/>
            <a:ext cx="5006681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altLang="en-US" sz="1100" b="1" dirty="0">
                <a:latin typeface="+mj-ea"/>
                <a:ea typeface="+mj-ea"/>
              </a:rPr>
              <a:t>对于</a:t>
            </a:r>
            <a:r>
              <a:rPr lang="en-US" altLang="zh-CN" sz="1100" b="1" dirty="0">
                <a:latin typeface="+mj-ea"/>
                <a:ea typeface="+mj-ea"/>
              </a:rPr>
              <a:t>0</a:t>
            </a:r>
            <a:r>
              <a:rPr lang="zh-CN" altLang="en-US" sz="1100" b="1" dirty="0">
                <a:latin typeface="+mj-ea"/>
                <a:ea typeface="+mj-ea"/>
              </a:rPr>
              <a:t>号线程，也就是主线程</a:t>
            </a:r>
            <a:r>
              <a:rPr lang="zh-CN" altLang="en-US" sz="1100" dirty="0">
                <a:latin typeface="+mj-ea"/>
                <a:ea typeface="+mj-ea"/>
              </a:rPr>
              <a:t>，它先执行 </a:t>
            </a:r>
            <a:r>
              <a:rPr lang="en-US" altLang="zh-CN" sz="1100" dirty="0" err="1">
                <a:latin typeface="+mj-ea"/>
                <a:ea typeface="+mj-ea"/>
              </a:rPr>
              <a:t>umain</a:t>
            </a:r>
            <a:r>
              <a:rPr lang="en-US" altLang="zh-CN" sz="1100" dirty="0">
                <a:latin typeface="+mj-ea"/>
                <a:ea typeface="+mj-ea"/>
              </a:rPr>
              <a:t> </a:t>
            </a:r>
            <a:r>
              <a:rPr lang="zh-CN" altLang="en-US" sz="1100" dirty="0">
                <a:latin typeface="+mj-ea"/>
                <a:ea typeface="+mj-ea"/>
              </a:rPr>
              <a:t>函数然后再进入 </a:t>
            </a:r>
            <a:r>
              <a:rPr lang="en-US" altLang="zh-CN" sz="1100" dirty="0">
                <a:latin typeface="+mj-ea"/>
                <a:ea typeface="+mj-ea"/>
              </a:rPr>
              <a:t>exit </a:t>
            </a:r>
            <a:r>
              <a:rPr lang="zh-CN" altLang="en-US" sz="1100" dirty="0">
                <a:latin typeface="+mj-ea"/>
                <a:ea typeface="+mj-ea"/>
              </a:rPr>
              <a:t>，由于 </a:t>
            </a:r>
            <a:r>
              <a:rPr lang="en-US" altLang="zh-CN" sz="1100" dirty="0" err="1">
                <a:latin typeface="+mj-ea"/>
                <a:ea typeface="+mj-ea"/>
              </a:rPr>
              <a:t>umain</a:t>
            </a:r>
            <a:r>
              <a:rPr lang="en-US" altLang="zh-CN" sz="1100" dirty="0">
                <a:latin typeface="+mj-ea"/>
                <a:ea typeface="+mj-ea"/>
              </a:rPr>
              <a:t> </a:t>
            </a:r>
            <a:r>
              <a:rPr lang="zh-CN" altLang="en-US" sz="1100" dirty="0">
                <a:latin typeface="+mj-ea"/>
                <a:ea typeface="+mj-ea"/>
              </a:rPr>
              <a:t>函数是没有返回值的，因此我们需要手动将 </a:t>
            </a:r>
            <a:r>
              <a:rPr lang="en-US" altLang="zh-CN" sz="1100" dirty="0">
                <a:latin typeface="+mj-ea"/>
                <a:ea typeface="+mj-ea"/>
              </a:rPr>
              <a:t>0 </a:t>
            </a:r>
            <a:r>
              <a:rPr lang="zh-CN" altLang="en-US" sz="1100" dirty="0">
                <a:latin typeface="+mj-ea"/>
                <a:ea typeface="+mj-ea"/>
              </a:rPr>
              <a:t>作为主线程返回值。但是实际上，一般不会出现</a:t>
            </a:r>
            <a:r>
              <a:rPr lang="en-US" altLang="zh-CN" sz="1100" dirty="0">
                <a:latin typeface="+mj-ea"/>
                <a:ea typeface="+mj-ea"/>
              </a:rPr>
              <a:t>"</a:t>
            </a:r>
            <a:r>
              <a:rPr lang="zh-CN" altLang="en-US" sz="1100" dirty="0">
                <a:latin typeface="+mj-ea"/>
                <a:ea typeface="+mj-ea"/>
              </a:rPr>
              <a:t>子线程获取主线程的返回值</a:t>
            </a:r>
            <a:r>
              <a:rPr lang="en-US" altLang="zh-CN" sz="1100" dirty="0">
                <a:latin typeface="+mj-ea"/>
                <a:ea typeface="+mj-ea"/>
              </a:rPr>
              <a:t>"</a:t>
            </a:r>
            <a:r>
              <a:rPr lang="zh-CN" altLang="en-US" sz="1100" dirty="0">
                <a:latin typeface="+mj-ea"/>
                <a:ea typeface="+mj-ea"/>
              </a:rPr>
              <a:t>，所以这里可有可无。</a:t>
            </a:r>
            <a:endParaRPr lang="en-US" altLang="zh-CN" sz="1100" dirty="0">
              <a:latin typeface="+mj-ea"/>
              <a:ea typeface="+mj-ea"/>
            </a:endParaRPr>
          </a:p>
          <a:p>
            <a:pPr algn="just"/>
            <a:endParaRPr lang="zh-CN" altLang="en-US" sz="1100" dirty="0">
              <a:latin typeface="+mj-ea"/>
              <a:ea typeface="+mj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altLang="en-US" sz="1100" b="1" dirty="0">
                <a:latin typeface="+mj-ea"/>
                <a:ea typeface="+mj-ea"/>
              </a:rPr>
              <a:t>对于标志位有 </a:t>
            </a:r>
            <a:r>
              <a:rPr lang="en-US" altLang="zh-CN" sz="1100" b="1" dirty="0">
                <a:latin typeface="+mj-ea"/>
                <a:ea typeface="+mj-ea"/>
              </a:rPr>
              <a:t>THREAD_TAG_CANCELED </a:t>
            </a:r>
            <a:r>
              <a:rPr lang="zh-CN" altLang="en-US" sz="1100" b="1" dirty="0">
                <a:latin typeface="+mj-ea"/>
                <a:ea typeface="+mj-ea"/>
              </a:rPr>
              <a:t>或者 </a:t>
            </a:r>
            <a:r>
              <a:rPr lang="en-US" altLang="zh-CN" sz="1100" b="1" dirty="0">
                <a:latin typeface="+mj-ea"/>
                <a:ea typeface="+mj-ea"/>
              </a:rPr>
              <a:t>THREAD_TAG_EXITED </a:t>
            </a:r>
            <a:r>
              <a:rPr lang="zh-CN" altLang="en-US" sz="1100" b="1" dirty="0">
                <a:latin typeface="+mj-ea"/>
                <a:ea typeface="+mj-ea"/>
              </a:rPr>
              <a:t>的子线程</a:t>
            </a:r>
            <a:r>
              <a:rPr lang="zh-CN" altLang="en-US" sz="1100" dirty="0">
                <a:latin typeface="+mj-ea"/>
                <a:ea typeface="+mj-ea"/>
              </a:rPr>
              <a:t>，这些线程都是通过 </a:t>
            </a:r>
            <a:r>
              <a:rPr lang="en-US" altLang="zh-CN" sz="1100" dirty="0">
                <a:latin typeface="+mj-ea"/>
                <a:ea typeface="+mj-ea"/>
              </a:rPr>
              <a:t>exit </a:t>
            </a:r>
            <a:r>
              <a:rPr lang="zh-CN" altLang="en-US" sz="1100" dirty="0">
                <a:latin typeface="+mj-ea"/>
                <a:ea typeface="+mj-ea"/>
              </a:rPr>
              <a:t>或者 </a:t>
            </a:r>
            <a:r>
              <a:rPr lang="en-US" altLang="zh-CN" sz="1100" dirty="0">
                <a:latin typeface="+mj-ea"/>
                <a:ea typeface="+mj-ea"/>
              </a:rPr>
              <a:t>cancel </a:t>
            </a:r>
            <a:r>
              <a:rPr lang="zh-CN" altLang="en-US" sz="1100" dirty="0">
                <a:latin typeface="+mj-ea"/>
                <a:ea typeface="+mj-ea"/>
              </a:rPr>
              <a:t>函数非正常结束的，而且在这两个函数中都已经把</a:t>
            </a:r>
            <a:r>
              <a:rPr lang="en-US" altLang="zh-CN" sz="1100" dirty="0">
                <a:latin typeface="+mj-ea"/>
                <a:ea typeface="+mj-ea"/>
              </a:rPr>
              <a:t>“</a:t>
            </a:r>
            <a:r>
              <a:rPr lang="zh-CN" altLang="en-US" sz="1100" dirty="0">
                <a:latin typeface="+mj-ea"/>
                <a:ea typeface="+mj-ea"/>
              </a:rPr>
              <a:t>返回值</a:t>
            </a:r>
            <a:r>
              <a:rPr lang="en-US" altLang="zh-CN" sz="1100" dirty="0">
                <a:latin typeface="+mj-ea"/>
                <a:ea typeface="+mj-ea"/>
              </a:rPr>
              <a:t>”</a:t>
            </a:r>
            <a:r>
              <a:rPr lang="zh-CN" altLang="en-US" sz="1100" dirty="0">
                <a:latin typeface="+mj-ea"/>
                <a:ea typeface="+mj-ea"/>
              </a:rPr>
              <a:t>赋值给 </a:t>
            </a:r>
            <a:r>
              <a:rPr lang="en-US" altLang="zh-CN" sz="1100" dirty="0" err="1">
                <a:latin typeface="+mj-ea"/>
                <a:ea typeface="+mj-ea"/>
              </a:rPr>
              <a:t>thread_retval</a:t>
            </a:r>
            <a:r>
              <a:rPr lang="en-US" altLang="zh-CN" sz="1100" dirty="0">
                <a:latin typeface="+mj-ea"/>
                <a:ea typeface="+mj-ea"/>
              </a:rPr>
              <a:t> </a:t>
            </a:r>
            <a:r>
              <a:rPr lang="zh-CN" altLang="en-US" sz="1100" dirty="0">
                <a:latin typeface="+mj-ea"/>
                <a:ea typeface="+mj-ea"/>
              </a:rPr>
              <a:t>，所以在这里只需要调用 </a:t>
            </a:r>
            <a:r>
              <a:rPr lang="en-US" altLang="zh-CN" sz="1100" dirty="0" err="1">
                <a:latin typeface="+mj-ea"/>
                <a:ea typeface="+mj-ea"/>
              </a:rPr>
              <a:t>syscall_thread_destroy</a:t>
            </a:r>
            <a:r>
              <a:rPr lang="en-US" altLang="zh-CN" sz="1100" dirty="0">
                <a:latin typeface="+mj-ea"/>
                <a:ea typeface="+mj-ea"/>
              </a:rPr>
              <a:t> </a:t>
            </a:r>
            <a:r>
              <a:rPr lang="zh-CN" altLang="en-US" sz="1100" dirty="0">
                <a:latin typeface="+mj-ea"/>
                <a:ea typeface="+mj-ea"/>
              </a:rPr>
              <a:t>释放线程资源即可。</a:t>
            </a:r>
            <a:endParaRPr lang="en-US" altLang="zh-CN" sz="1100" dirty="0">
              <a:latin typeface="+mj-ea"/>
              <a:ea typeface="+mj-ea"/>
            </a:endParaRPr>
          </a:p>
          <a:p>
            <a:pPr algn="just"/>
            <a:endParaRPr lang="zh-CN" altLang="en-US" sz="1100" dirty="0">
              <a:latin typeface="+mj-ea"/>
              <a:ea typeface="+mj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altLang="en-US" sz="1100" b="1" dirty="0">
                <a:latin typeface="+mj-ea"/>
                <a:ea typeface="+mj-ea"/>
              </a:rPr>
              <a:t>对于正常结束的子线程</a:t>
            </a:r>
            <a:r>
              <a:rPr lang="zh-CN" altLang="en-US" sz="1100" dirty="0">
                <a:latin typeface="+mj-ea"/>
                <a:ea typeface="+mj-ea"/>
              </a:rPr>
              <a:t>，尽管是有返回值，但是由于执行完</a:t>
            </a:r>
            <a:r>
              <a:rPr lang="en-US" altLang="zh-CN" sz="1100" dirty="0">
                <a:latin typeface="+mj-ea"/>
                <a:ea typeface="+mj-ea"/>
              </a:rPr>
              <a:t>“</a:t>
            </a:r>
            <a:r>
              <a:rPr lang="zh-CN" altLang="en-US" sz="1100" dirty="0">
                <a:latin typeface="+mj-ea"/>
                <a:ea typeface="+mj-ea"/>
              </a:rPr>
              <a:t>线程运行函数</a:t>
            </a:r>
            <a:r>
              <a:rPr lang="en-US" altLang="zh-CN" sz="1100" dirty="0">
                <a:latin typeface="+mj-ea"/>
                <a:ea typeface="+mj-ea"/>
              </a:rPr>
              <a:t>”</a:t>
            </a:r>
            <a:r>
              <a:rPr lang="zh-CN" altLang="en-US" sz="1100" dirty="0">
                <a:latin typeface="+mj-ea"/>
                <a:ea typeface="+mj-ea"/>
              </a:rPr>
              <a:t>后直接跳转到了 </a:t>
            </a:r>
            <a:r>
              <a:rPr lang="en-US" altLang="zh-CN" sz="1100" dirty="0">
                <a:latin typeface="+mj-ea"/>
                <a:ea typeface="+mj-ea"/>
              </a:rPr>
              <a:t>exit </a:t>
            </a:r>
            <a:r>
              <a:rPr lang="zh-CN" altLang="en-US" sz="1100" dirty="0">
                <a:latin typeface="+mj-ea"/>
                <a:ea typeface="+mj-ea"/>
              </a:rPr>
              <a:t>，</a:t>
            </a:r>
            <a:r>
              <a:rPr lang="en-US" altLang="zh-CN" sz="1100" dirty="0">
                <a:latin typeface="+mj-ea"/>
                <a:ea typeface="+mj-ea"/>
              </a:rPr>
              <a:t>“</a:t>
            </a:r>
            <a:r>
              <a:rPr lang="zh-CN" altLang="en-US" sz="1100" dirty="0">
                <a:latin typeface="+mj-ea"/>
                <a:ea typeface="+mj-ea"/>
              </a:rPr>
              <a:t>线程运行函数</a:t>
            </a:r>
            <a:r>
              <a:rPr lang="en-US" altLang="zh-CN" sz="1100" dirty="0">
                <a:latin typeface="+mj-ea"/>
                <a:ea typeface="+mj-ea"/>
              </a:rPr>
              <a:t>”</a:t>
            </a:r>
            <a:r>
              <a:rPr lang="zh-CN" altLang="en-US" sz="1100" dirty="0">
                <a:latin typeface="+mj-ea"/>
                <a:ea typeface="+mj-ea"/>
              </a:rPr>
              <a:t>的返回值我们无法直接获取。为此，我特地写了一个汇编函数 </a:t>
            </a:r>
            <a:r>
              <a:rPr lang="en-US" altLang="zh-CN" sz="1100" dirty="0" err="1">
                <a:latin typeface="+mj-ea"/>
                <a:ea typeface="+mj-ea"/>
              </a:rPr>
              <a:t>get_retval</a:t>
            </a:r>
            <a:r>
              <a:rPr lang="en-US" altLang="zh-CN" sz="1100" dirty="0">
                <a:latin typeface="+mj-ea"/>
                <a:ea typeface="+mj-ea"/>
              </a:rPr>
              <a:t> </a:t>
            </a:r>
            <a:r>
              <a:rPr lang="zh-CN" altLang="en-US" sz="1100" dirty="0">
                <a:latin typeface="+mj-ea"/>
                <a:ea typeface="+mj-ea"/>
              </a:rPr>
              <a:t>来获得</a:t>
            </a:r>
            <a:r>
              <a:rPr lang="en-US" altLang="zh-CN" sz="1100" dirty="0">
                <a:latin typeface="+mj-ea"/>
                <a:ea typeface="+mj-ea"/>
              </a:rPr>
              <a:t>"</a:t>
            </a:r>
            <a:r>
              <a:rPr lang="zh-CN" altLang="en-US" sz="1100" dirty="0">
                <a:latin typeface="+mj-ea"/>
                <a:ea typeface="+mj-ea"/>
              </a:rPr>
              <a:t>线程运行函数</a:t>
            </a:r>
            <a:r>
              <a:rPr lang="en-US" altLang="zh-CN" sz="1100" dirty="0">
                <a:latin typeface="+mj-ea"/>
                <a:ea typeface="+mj-ea"/>
              </a:rPr>
              <a:t>"</a:t>
            </a:r>
            <a:r>
              <a:rPr lang="zh-CN" altLang="en-US" sz="1100" dirty="0">
                <a:latin typeface="+mj-ea"/>
                <a:ea typeface="+mj-ea"/>
              </a:rPr>
              <a:t>的返回值。</a:t>
            </a:r>
            <a:endParaRPr lang="en-US" altLang="zh-CN" sz="1100" dirty="0">
              <a:latin typeface="+mj-ea"/>
              <a:ea typeface="+mj-ea"/>
            </a:endParaRPr>
          </a:p>
          <a:p>
            <a:pPr algn="just"/>
            <a:r>
              <a:rPr lang="en-US" altLang="zh-CN" sz="1100" dirty="0">
                <a:latin typeface="+mj-ea"/>
                <a:ea typeface="+mj-ea"/>
              </a:rPr>
              <a:t>	</a:t>
            </a:r>
          </a:p>
          <a:p>
            <a:pPr algn="just"/>
            <a:r>
              <a:rPr lang="en-US" altLang="zh-CN" sz="1100" dirty="0">
                <a:latin typeface="+mj-ea"/>
                <a:ea typeface="+mj-ea"/>
              </a:rPr>
              <a:t>     </a:t>
            </a:r>
          </a:p>
          <a:p>
            <a:pPr algn="just"/>
            <a:endParaRPr lang="zh-CN" altLang="en-US" sz="1100" dirty="0">
              <a:latin typeface="+mj-ea"/>
              <a:ea typeface="+mj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zh-CN" sz="1100" dirty="0">
              <a:latin typeface="+mj-ea"/>
              <a:ea typeface="+mj-ea"/>
            </a:endParaRPr>
          </a:p>
          <a:p>
            <a:pPr algn="just"/>
            <a:r>
              <a:rPr lang="en-US" altLang="zh-CN" sz="1100" dirty="0">
                <a:latin typeface="+mj-ea"/>
                <a:ea typeface="+mj-ea"/>
              </a:rPr>
              <a:t>    </a:t>
            </a:r>
            <a:r>
              <a:rPr lang="zh-CN" altLang="en-US" sz="1100" dirty="0">
                <a:latin typeface="+mj-ea"/>
                <a:ea typeface="+mj-ea"/>
              </a:rPr>
              <a:t>我们把 </a:t>
            </a:r>
            <a:r>
              <a:rPr lang="en-US" altLang="zh-CN" sz="1100" dirty="0" err="1">
                <a:latin typeface="+mj-ea"/>
                <a:ea typeface="+mj-ea"/>
              </a:rPr>
              <a:t>get_retval</a:t>
            </a:r>
            <a:r>
              <a:rPr lang="en-US" altLang="zh-CN" sz="1100" dirty="0">
                <a:latin typeface="+mj-ea"/>
                <a:ea typeface="+mj-ea"/>
              </a:rPr>
              <a:t> </a:t>
            </a:r>
            <a:r>
              <a:rPr lang="zh-CN" altLang="en-US" sz="1100" dirty="0">
                <a:latin typeface="+mj-ea"/>
                <a:ea typeface="+mj-ea"/>
              </a:rPr>
              <a:t>作为</a:t>
            </a:r>
            <a:r>
              <a:rPr lang="en-US" altLang="zh-CN" sz="1100" dirty="0">
                <a:latin typeface="+mj-ea"/>
                <a:ea typeface="+mj-ea"/>
              </a:rPr>
              <a:t>exit</a:t>
            </a:r>
            <a:r>
              <a:rPr lang="zh-CN" altLang="en-US" sz="1100" dirty="0">
                <a:latin typeface="+mj-ea"/>
                <a:ea typeface="+mj-ea"/>
              </a:rPr>
              <a:t>中运行的第一个函数，由于</a:t>
            </a:r>
            <a:r>
              <a:rPr lang="en-US" altLang="zh-CN" sz="1100" dirty="0" err="1">
                <a:latin typeface="+mj-ea"/>
                <a:ea typeface="+mj-ea"/>
              </a:rPr>
              <a:t>get_retval</a:t>
            </a:r>
            <a:r>
              <a:rPr lang="zh-CN" altLang="en-US" sz="1100" dirty="0">
                <a:latin typeface="+mj-ea"/>
                <a:ea typeface="+mj-ea"/>
              </a:rPr>
              <a:t>没有修改</a:t>
            </a:r>
            <a:r>
              <a:rPr lang="en-US" altLang="zh-CN" sz="1100" dirty="0">
                <a:latin typeface="+mj-ea"/>
                <a:ea typeface="+mj-ea"/>
              </a:rPr>
              <a:t>  </a:t>
            </a:r>
          </a:p>
          <a:p>
            <a:pPr algn="just"/>
            <a:r>
              <a:rPr lang="en-US" altLang="zh-CN" sz="1100" dirty="0">
                <a:latin typeface="+mj-ea"/>
                <a:ea typeface="+mj-ea"/>
              </a:rPr>
              <a:t>    v0</a:t>
            </a:r>
            <a:r>
              <a:rPr lang="zh-CN" altLang="en-US" sz="1100" dirty="0">
                <a:latin typeface="+mj-ea"/>
                <a:ea typeface="+mj-ea"/>
              </a:rPr>
              <a:t>寄存器，因此它的返回值和</a:t>
            </a:r>
            <a:r>
              <a:rPr lang="en-US" altLang="zh-CN" sz="1100" dirty="0">
                <a:latin typeface="+mj-ea"/>
                <a:ea typeface="+mj-ea"/>
              </a:rPr>
              <a:t>"</a:t>
            </a:r>
            <a:r>
              <a:rPr lang="zh-CN" altLang="en-US" sz="1100" dirty="0">
                <a:latin typeface="+mj-ea"/>
                <a:ea typeface="+mj-ea"/>
              </a:rPr>
              <a:t>线程运行函数</a:t>
            </a:r>
            <a:r>
              <a:rPr lang="en-US" altLang="zh-CN" sz="1100" dirty="0">
                <a:latin typeface="+mj-ea"/>
                <a:ea typeface="+mj-ea"/>
              </a:rPr>
              <a:t>"</a:t>
            </a:r>
            <a:r>
              <a:rPr lang="zh-CN" altLang="en-US" sz="1100" dirty="0">
                <a:latin typeface="+mj-ea"/>
                <a:ea typeface="+mj-ea"/>
              </a:rPr>
              <a:t>的返回值一致。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62E1317-B060-BE2D-1A00-D5FDAEBEC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560" y="4224716"/>
            <a:ext cx="3224083" cy="41663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783C1D1-AD9D-A1EA-3D26-850547C1A177}"/>
              </a:ext>
            </a:extLst>
          </p:cNvPr>
          <p:cNvSpPr txBox="1"/>
          <p:nvPr/>
        </p:nvSpPr>
        <p:spPr>
          <a:xfrm>
            <a:off x="5991567" y="1349303"/>
            <a:ext cx="5082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+mj-ea"/>
                <a:ea typeface="+mj-ea"/>
              </a:rPr>
              <a:t>所有正常或者非正常结束的线程最后都会进入</a:t>
            </a:r>
            <a:r>
              <a:rPr lang="en-US" altLang="zh-CN" sz="1200" b="1" dirty="0">
                <a:latin typeface="+mj-ea"/>
                <a:ea typeface="+mj-ea"/>
              </a:rPr>
              <a:t>exit</a:t>
            </a:r>
            <a:r>
              <a:rPr lang="zh-CN" altLang="en-US" sz="1200" b="1" dirty="0">
                <a:latin typeface="+mj-ea"/>
                <a:ea typeface="+mj-ea"/>
              </a:rPr>
              <a:t>函数，而这个函数也有很多细节需要注意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837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94290F1D-0584-A0C0-FFA0-869CFD03C57A}"/>
              </a:ext>
            </a:extLst>
          </p:cNvPr>
          <p:cNvSpPr/>
          <p:nvPr/>
        </p:nvSpPr>
        <p:spPr>
          <a:xfrm>
            <a:off x="6870099" y="2367260"/>
            <a:ext cx="4845982" cy="4347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0A737B0-1D4D-8CA0-AD65-24890AA1D014}"/>
              </a:ext>
            </a:extLst>
          </p:cNvPr>
          <p:cNvSpPr/>
          <p:nvPr/>
        </p:nvSpPr>
        <p:spPr>
          <a:xfrm>
            <a:off x="493274" y="2367260"/>
            <a:ext cx="5939347" cy="4347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7521483" cy="727678"/>
            <a:chOff x="3708780" y="2244236"/>
            <a:chExt cx="7521483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752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1.6  </a:t>
              </a:r>
              <a:r>
                <a:rPr lang="zh-CN" altLang="en-US" sz="2800" b="1" dirty="0">
                  <a:latin typeface="+mj-ea"/>
                  <a:ea typeface="+mj-ea"/>
                </a:rPr>
                <a:t>其他细节：</a:t>
              </a:r>
              <a:r>
                <a:rPr lang="en-US" altLang="zh-CN" sz="2800" b="1" dirty="0" err="1">
                  <a:latin typeface="+mj-ea"/>
                  <a:ea typeface="+mj-ea"/>
                </a:rPr>
                <a:t>pthread_join</a:t>
              </a:r>
              <a:r>
                <a:rPr lang="zh-CN" altLang="en-US" sz="2800" b="1" dirty="0">
                  <a:latin typeface="+mj-ea"/>
                  <a:ea typeface="+mj-ea"/>
                </a:rPr>
                <a:t>的线程安全问题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59BC7D5-6FE2-C001-0A4F-E6619491C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36" y="2921228"/>
            <a:ext cx="5573625" cy="36714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91070AB-BCC8-54BD-ADF2-60905C74DCA4}"/>
              </a:ext>
            </a:extLst>
          </p:cNvPr>
          <p:cNvSpPr txBox="1"/>
          <p:nvPr/>
        </p:nvSpPr>
        <p:spPr>
          <a:xfrm>
            <a:off x="741928" y="1197739"/>
            <a:ext cx="98798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+mj-ea"/>
                <a:ea typeface="+mj-ea"/>
              </a:rPr>
              <a:t>假设线程</a:t>
            </a:r>
            <a:r>
              <a:rPr lang="en-US" altLang="zh-CN" sz="1200" dirty="0">
                <a:latin typeface="+mj-ea"/>
                <a:ea typeface="+mj-ea"/>
              </a:rPr>
              <a:t>A</a:t>
            </a:r>
            <a:r>
              <a:rPr lang="zh-CN" altLang="en-US" sz="1200" dirty="0">
                <a:latin typeface="+mj-ea"/>
                <a:ea typeface="+mj-ea"/>
              </a:rPr>
              <a:t>调用</a:t>
            </a:r>
            <a:r>
              <a:rPr lang="en-US" altLang="zh-CN" sz="1200" dirty="0">
                <a:latin typeface="+mj-ea"/>
                <a:ea typeface="+mj-ea"/>
              </a:rPr>
              <a:t>join</a:t>
            </a:r>
            <a:r>
              <a:rPr lang="zh-CN" altLang="en-US" sz="1200" dirty="0">
                <a:latin typeface="+mj-ea"/>
                <a:ea typeface="+mj-ea"/>
              </a:rPr>
              <a:t>函数，并作用于线程</a:t>
            </a:r>
            <a:r>
              <a:rPr lang="en-US" altLang="zh-CN" sz="1200" dirty="0">
                <a:latin typeface="+mj-ea"/>
                <a:ea typeface="+mj-ea"/>
              </a:rPr>
              <a:t>B</a:t>
            </a:r>
            <a:r>
              <a:rPr lang="zh-CN" altLang="en-US" sz="1200" dirty="0">
                <a:latin typeface="+mj-ea"/>
                <a:ea typeface="+mj-ea"/>
              </a:rPr>
              <a:t>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j-ea"/>
                <a:ea typeface="+mj-ea"/>
              </a:rPr>
              <a:t>当线程</a:t>
            </a:r>
            <a:r>
              <a:rPr lang="en-US" altLang="zh-CN" sz="1200" dirty="0">
                <a:latin typeface="+mj-ea"/>
                <a:ea typeface="+mj-ea"/>
              </a:rPr>
              <a:t>A</a:t>
            </a:r>
            <a:r>
              <a:rPr lang="zh-CN" altLang="en-US" sz="1200" dirty="0">
                <a:latin typeface="+mj-ea"/>
                <a:ea typeface="+mj-ea"/>
              </a:rPr>
              <a:t>执行</a:t>
            </a:r>
            <a:r>
              <a:rPr lang="en-US" altLang="zh-CN" sz="1200" dirty="0">
                <a:latin typeface="+mj-ea"/>
                <a:ea typeface="+mj-ea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+mj-ea"/>
                <a:ea typeface="+mj-ea"/>
              </a:rPr>
              <a:t>if (</a:t>
            </a:r>
            <a:r>
              <a:rPr lang="en-US" altLang="zh-CN" sz="1200" dirty="0" err="1">
                <a:solidFill>
                  <a:srgbClr val="FF0000"/>
                </a:solidFill>
                <a:latin typeface="+mj-ea"/>
                <a:ea typeface="+mj-ea"/>
              </a:rPr>
              <a:t>dst</a:t>
            </a:r>
            <a:r>
              <a:rPr lang="en-US" altLang="zh-CN" sz="1200" dirty="0">
                <a:solidFill>
                  <a:srgbClr val="FF0000"/>
                </a:solidFill>
                <a:latin typeface="+mj-ea"/>
                <a:ea typeface="+mj-ea"/>
              </a:rPr>
              <a:t>-&gt;</a:t>
            </a:r>
            <a:r>
              <a:rPr lang="en-US" altLang="zh-CN" sz="1200" dirty="0" err="1">
                <a:solidFill>
                  <a:srgbClr val="FF0000"/>
                </a:solidFill>
                <a:latin typeface="+mj-ea"/>
                <a:ea typeface="+mj-ea"/>
              </a:rPr>
              <a:t>thread_status</a:t>
            </a:r>
            <a:r>
              <a:rPr lang="en-US" altLang="zh-CN" sz="1200" dirty="0">
                <a:solidFill>
                  <a:srgbClr val="FF0000"/>
                </a:solidFill>
                <a:latin typeface="+mj-ea"/>
                <a:ea typeface="+mj-ea"/>
              </a:rPr>
              <a:t> == THREAD_FREE) </a:t>
            </a:r>
            <a:r>
              <a:rPr lang="zh-CN" altLang="en-US" sz="1200" dirty="0">
                <a:latin typeface="+mj-ea"/>
                <a:ea typeface="+mj-ea"/>
              </a:rPr>
              <a:t>时，发现线程</a:t>
            </a:r>
            <a:r>
              <a:rPr lang="en-US" altLang="zh-CN" sz="1200" dirty="0">
                <a:latin typeface="+mj-ea"/>
                <a:ea typeface="+mj-ea"/>
              </a:rPr>
              <a:t>B</a:t>
            </a:r>
            <a:r>
              <a:rPr lang="zh-CN" altLang="en-US" sz="1200" dirty="0">
                <a:latin typeface="+mj-ea"/>
                <a:ea typeface="+mj-ea"/>
              </a:rPr>
              <a:t>并不是</a:t>
            </a:r>
            <a:r>
              <a:rPr lang="en-US" altLang="zh-CN" sz="1200" dirty="0">
                <a:latin typeface="+mj-ea"/>
                <a:ea typeface="+mj-ea"/>
              </a:rPr>
              <a:t>FREE</a:t>
            </a:r>
            <a:r>
              <a:rPr lang="zh-CN" altLang="en-US" sz="1200" dirty="0">
                <a:latin typeface="+mj-ea"/>
                <a:ea typeface="+mj-ea"/>
              </a:rPr>
              <a:t>状态，接着发生时钟中断，切换到了线程</a:t>
            </a:r>
            <a:r>
              <a:rPr lang="en-US" altLang="zh-CN" sz="1200" dirty="0">
                <a:latin typeface="+mj-ea"/>
                <a:ea typeface="+mj-ea"/>
              </a:rPr>
              <a:t>B</a:t>
            </a:r>
            <a:r>
              <a:rPr lang="zh-CN" altLang="en-US" sz="1200" dirty="0">
                <a:latin typeface="+mj-ea"/>
                <a:ea typeface="+mj-ea"/>
              </a:rPr>
              <a:t>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j-ea"/>
                <a:ea typeface="+mj-ea"/>
              </a:rPr>
              <a:t>线程</a:t>
            </a:r>
            <a:r>
              <a:rPr lang="en-US" altLang="zh-CN" sz="1200" dirty="0">
                <a:latin typeface="+mj-ea"/>
                <a:ea typeface="+mj-ea"/>
              </a:rPr>
              <a:t>B</a:t>
            </a:r>
            <a:r>
              <a:rPr lang="zh-CN" altLang="en-US" sz="1200" dirty="0">
                <a:latin typeface="+mj-ea"/>
                <a:ea typeface="+mj-ea"/>
              </a:rPr>
              <a:t>执行完并正常退出，状态变成了</a:t>
            </a:r>
            <a:r>
              <a:rPr lang="en-US" altLang="zh-CN" sz="1200" dirty="0">
                <a:latin typeface="+mj-ea"/>
                <a:ea typeface="+mj-ea"/>
              </a:rPr>
              <a:t> FREE </a:t>
            </a:r>
            <a:r>
              <a:rPr lang="zh-CN" altLang="en-US" sz="1200" dirty="0">
                <a:latin typeface="+mj-ea"/>
                <a:ea typeface="+mj-ea"/>
              </a:rPr>
              <a:t>，然后切换到了线程</a:t>
            </a:r>
            <a:r>
              <a:rPr lang="en-US" altLang="zh-CN" sz="1200" dirty="0">
                <a:latin typeface="+mj-ea"/>
                <a:ea typeface="+mj-ea"/>
              </a:rPr>
              <a:t>A</a:t>
            </a:r>
            <a:r>
              <a:rPr lang="zh-CN" altLang="en-US" sz="1200" dirty="0">
                <a:latin typeface="+mj-ea"/>
                <a:ea typeface="+mj-ea"/>
              </a:rPr>
              <a:t>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j-ea"/>
                <a:ea typeface="+mj-ea"/>
              </a:rPr>
              <a:t>线程</a:t>
            </a:r>
            <a:r>
              <a:rPr lang="en-US" altLang="zh-CN" sz="1200" dirty="0">
                <a:latin typeface="+mj-ea"/>
                <a:ea typeface="+mj-ea"/>
              </a:rPr>
              <a:t>A</a:t>
            </a:r>
            <a:r>
              <a:rPr lang="zh-CN" altLang="en-US" sz="1200" dirty="0">
                <a:latin typeface="+mj-ea"/>
                <a:ea typeface="+mj-ea"/>
              </a:rPr>
              <a:t>由于此前判断出</a:t>
            </a:r>
            <a:r>
              <a:rPr lang="en-US" altLang="zh-CN" sz="1200" dirty="0">
                <a:latin typeface="+mj-ea"/>
                <a:ea typeface="+mj-ea"/>
              </a:rPr>
              <a:t>"</a:t>
            </a:r>
            <a:r>
              <a:rPr lang="zh-CN" altLang="en-US" sz="1200" dirty="0">
                <a:latin typeface="+mj-ea"/>
                <a:ea typeface="+mj-ea"/>
              </a:rPr>
              <a:t>线程</a:t>
            </a:r>
            <a:r>
              <a:rPr lang="en-US" altLang="zh-CN" sz="1200" dirty="0">
                <a:latin typeface="+mj-ea"/>
                <a:ea typeface="+mj-ea"/>
              </a:rPr>
              <a:t>B</a:t>
            </a:r>
            <a:r>
              <a:rPr lang="zh-CN" altLang="en-US" sz="1200" dirty="0">
                <a:latin typeface="+mj-ea"/>
                <a:ea typeface="+mj-ea"/>
              </a:rPr>
              <a:t>不是</a:t>
            </a:r>
            <a:r>
              <a:rPr lang="en-US" altLang="zh-CN" sz="1200" dirty="0">
                <a:latin typeface="+mj-ea"/>
                <a:ea typeface="+mj-ea"/>
              </a:rPr>
              <a:t> FREE </a:t>
            </a:r>
            <a:r>
              <a:rPr lang="zh-CN" altLang="en-US" sz="1200" dirty="0">
                <a:latin typeface="+mj-ea"/>
                <a:ea typeface="+mj-ea"/>
              </a:rPr>
              <a:t>状态</a:t>
            </a:r>
            <a:r>
              <a:rPr lang="en-US" altLang="zh-CN" sz="1200" dirty="0">
                <a:latin typeface="+mj-ea"/>
                <a:ea typeface="+mj-ea"/>
              </a:rPr>
              <a:t>"</a:t>
            </a:r>
            <a:r>
              <a:rPr lang="zh-CN" altLang="en-US" sz="1200" dirty="0">
                <a:latin typeface="+mj-ea"/>
                <a:ea typeface="+mj-ea"/>
              </a:rPr>
              <a:t>，因此跳过了</a:t>
            </a:r>
            <a:r>
              <a:rPr lang="en-US" altLang="zh-CN" sz="1200" dirty="0">
                <a:latin typeface="+mj-ea"/>
                <a:ea typeface="+mj-ea"/>
              </a:rPr>
              <a:t>if</a:t>
            </a:r>
            <a:r>
              <a:rPr lang="zh-CN" altLang="en-US" sz="1200" dirty="0">
                <a:latin typeface="+mj-ea"/>
                <a:ea typeface="+mj-ea"/>
              </a:rPr>
              <a:t>，执行后续操作（被阻塞）。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j-ea"/>
                <a:ea typeface="+mj-ea"/>
              </a:rPr>
              <a:t>线程</a:t>
            </a:r>
            <a:r>
              <a:rPr lang="en-US" altLang="zh-CN" sz="1200" dirty="0">
                <a:latin typeface="+mj-ea"/>
                <a:ea typeface="+mj-ea"/>
              </a:rPr>
              <a:t>A</a:t>
            </a:r>
            <a:r>
              <a:rPr lang="zh-CN" altLang="en-US" sz="1200" dirty="0">
                <a:latin typeface="+mj-ea"/>
                <a:ea typeface="+mj-ea"/>
              </a:rPr>
              <a:t>被阻塞了，但是线程</a:t>
            </a:r>
            <a:r>
              <a:rPr lang="en-US" altLang="zh-CN" sz="1200" dirty="0">
                <a:latin typeface="+mj-ea"/>
                <a:ea typeface="+mj-ea"/>
              </a:rPr>
              <a:t>B</a:t>
            </a:r>
            <a:r>
              <a:rPr lang="zh-CN" altLang="en-US" sz="1200" dirty="0">
                <a:latin typeface="+mj-ea"/>
                <a:ea typeface="+mj-ea"/>
              </a:rPr>
              <a:t>早就执行完</a:t>
            </a:r>
            <a:r>
              <a:rPr lang="en-US" altLang="zh-CN" sz="1200" dirty="0">
                <a:latin typeface="+mj-ea"/>
                <a:ea typeface="+mj-ea"/>
              </a:rPr>
              <a:t> </a:t>
            </a:r>
            <a:r>
              <a:rPr lang="en-US" altLang="zh-CN" sz="1200" dirty="0" err="1">
                <a:latin typeface="+mj-ea"/>
                <a:ea typeface="+mj-ea"/>
              </a:rPr>
              <a:t>syscall_thread_destroy</a:t>
            </a:r>
            <a:r>
              <a:rPr lang="en-US" altLang="zh-CN" sz="1200" dirty="0">
                <a:latin typeface="+mj-ea"/>
                <a:ea typeface="+mj-ea"/>
              </a:rPr>
              <a:t> </a:t>
            </a:r>
            <a:r>
              <a:rPr lang="zh-CN" altLang="en-US" sz="1200" dirty="0">
                <a:latin typeface="+mj-ea"/>
                <a:ea typeface="+mj-ea"/>
              </a:rPr>
              <a:t>变成</a:t>
            </a:r>
            <a:r>
              <a:rPr lang="en-US" altLang="zh-CN" sz="1200" dirty="0">
                <a:latin typeface="+mj-ea"/>
                <a:ea typeface="+mj-ea"/>
              </a:rPr>
              <a:t>FREE</a:t>
            </a:r>
            <a:r>
              <a:rPr lang="zh-CN" altLang="en-US" sz="1200" dirty="0">
                <a:latin typeface="+mj-ea"/>
                <a:ea typeface="+mj-ea"/>
              </a:rPr>
              <a:t>状态了，无法唤醒线程</a:t>
            </a:r>
            <a:r>
              <a:rPr lang="en-US" altLang="zh-CN" sz="1200" dirty="0">
                <a:latin typeface="+mj-ea"/>
                <a:ea typeface="+mj-ea"/>
              </a:rPr>
              <a:t>A</a:t>
            </a:r>
            <a:endParaRPr lang="zh-CN" altLang="en-US" sz="1200" dirty="0">
              <a:latin typeface="+mj-ea"/>
              <a:ea typeface="+mj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E5544BA-1589-FDAD-486A-2E740B3630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76"/>
          <a:stretch/>
        </p:blipFill>
        <p:spPr>
          <a:xfrm>
            <a:off x="7052198" y="2898385"/>
            <a:ext cx="4463666" cy="117537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FFFB3B1-4766-712E-51E5-CDB014D56B97}"/>
              </a:ext>
            </a:extLst>
          </p:cNvPr>
          <p:cNvSpPr/>
          <p:nvPr/>
        </p:nvSpPr>
        <p:spPr>
          <a:xfrm>
            <a:off x="2821305" y="2408498"/>
            <a:ext cx="8787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线程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A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27EDE3A-B6D2-25E1-36D4-A5D07EF39B2B}"/>
              </a:ext>
            </a:extLst>
          </p:cNvPr>
          <p:cNvSpPr txBox="1"/>
          <p:nvPr/>
        </p:nvSpPr>
        <p:spPr>
          <a:xfrm>
            <a:off x="6056879" y="2391375"/>
            <a:ext cx="609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线程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B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04F0B59-208A-BE92-630D-E035F00491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29" b="41840"/>
          <a:stretch/>
        </p:blipFill>
        <p:spPr>
          <a:xfrm>
            <a:off x="7052198" y="4219070"/>
            <a:ext cx="4463666" cy="2373590"/>
          </a:xfrm>
          <a:prstGeom prst="rect">
            <a:avLst/>
          </a:prstGeom>
        </p:spPr>
      </p:pic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3940035A-5A87-8946-242B-34A845B1AB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12688" y="4005961"/>
            <a:ext cx="322401" cy="167369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CBD3887F-21A1-9340-464D-E9955298B13D}"/>
              </a:ext>
            </a:extLst>
          </p:cNvPr>
          <p:cNvSpPr/>
          <p:nvPr/>
        </p:nvSpPr>
        <p:spPr>
          <a:xfrm>
            <a:off x="893987" y="4796518"/>
            <a:ext cx="2281919" cy="159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581011D-1264-1C81-450A-EBB32F14B451}"/>
              </a:ext>
            </a:extLst>
          </p:cNvPr>
          <p:cNvSpPr/>
          <p:nvPr/>
        </p:nvSpPr>
        <p:spPr>
          <a:xfrm>
            <a:off x="7237802" y="5329587"/>
            <a:ext cx="3033032" cy="3565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19313114-550F-6031-0FFD-239A81901DC2}"/>
              </a:ext>
            </a:extLst>
          </p:cNvPr>
          <p:cNvCxnSpPr>
            <a:cxnSpLocks/>
          </p:cNvCxnSpPr>
          <p:nvPr/>
        </p:nvCxnSpPr>
        <p:spPr>
          <a:xfrm rot="5400000">
            <a:off x="2776406" y="5108253"/>
            <a:ext cx="716416" cy="252150"/>
          </a:xfrm>
          <a:prstGeom prst="curvedConnector3">
            <a:avLst>
              <a:gd name="adj1" fmla="val 5284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604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20" y="1240971"/>
            <a:ext cx="2489160" cy="21408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3190" y="4325978"/>
            <a:ext cx="4325619" cy="70076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+mj-ea"/>
                <a:ea typeface="+mj-ea"/>
              </a:rPr>
              <a:t>信号量机制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88342" y="5124344"/>
            <a:ext cx="6415316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ea typeface="+mj-ea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5" name="矩形 4"/>
          <p:cNvSpPr/>
          <p:nvPr/>
        </p:nvSpPr>
        <p:spPr>
          <a:xfrm>
            <a:off x="3933190" y="3581400"/>
            <a:ext cx="4325619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dirty="0">
                <a:ea typeface="+mj-ea"/>
              </a:rPr>
              <a:t>PART 2</a:t>
            </a:r>
            <a:endParaRPr lang="zh-CN" altLang="en-US" sz="4000" b="1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0846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C2249C0-070F-2B5A-230D-C46D8845CE91}"/>
              </a:ext>
            </a:extLst>
          </p:cNvPr>
          <p:cNvGrpSpPr/>
          <p:nvPr/>
        </p:nvGrpSpPr>
        <p:grpSpPr>
          <a:xfrm>
            <a:off x="-25400" y="1732990"/>
            <a:ext cx="11584578" cy="3624305"/>
            <a:chOff x="-25400" y="1732990"/>
            <a:chExt cx="11584578" cy="362430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73901CD-9ACF-FED9-2A30-EE773F8E5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975011">
              <a:off x="9259574" y="1732990"/>
              <a:ext cx="2299604" cy="1074455"/>
            </a:xfrm>
            <a:prstGeom prst="rect">
              <a:avLst/>
            </a:prstGeom>
          </p:spPr>
        </p:pic>
        <p:sp>
          <p:nvSpPr>
            <p:cNvPr id="12" name="任意多边形 2">
              <a:extLst>
                <a:ext uri="{FF2B5EF4-FFF2-40B4-BE49-F238E27FC236}">
                  <a16:creationId xmlns:a16="http://schemas.microsoft.com/office/drawing/2014/main" id="{B479EEE8-EE75-6A2A-44E0-7D23737D05F9}"/>
                </a:ext>
              </a:extLst>
            </p:cNvPr>
            <p:cNvSpPr/>
            <p:nvPr/>
          </p:nvSpPr>
          <p:spPr>
            <a:xfrm>
              <a:off x="-25400" y="3213100"/>
              <a:ext cx="9474200" cy="2144195"/>
            </a:xfrm>
            <a:custGeom>
              <a:avLst/>
              <a:gdLst>
                <a:gd name="connsiteX0" fmla="*/ 0 w 9474200"/>
                <a:gd name="connsiteY0" fmla="*/ 1663700 h 2144195"/>
                <a:gd name="connsiteX1" fmla="*/ 1079500 w 9474200"/>
                <a:gd name="connsiteY1" fmla="*/ 2133600 h 2144195"/>
                <a:gd name="connsiteX2" fmla="*/ 2933700 w 9474200"/>
                <a:gd name="connsiteY2" fmla="*/ 1257300 h 2144195"/>
                <a:gd name="connsiteX3" fmla="*/ 4533900 w 9474200"/>
                <a:gd name="connsiteY3" fmla="*/ 1714500 h 2144195"/>
                <a:gd name="connsiteX4" fmla="*/ 6286500 w 9474200"/>
                <a:gd name="connsiteY4" fmla="*/ 774700 h 2144195"/>
                <a:gd name="connsiteX5" fmla="*/ 8229600 w 9474200"/>
                <a:gd name="connsiteY5" fmla="*/ 927100 h 2144195"/>
                <a:gd name="connsiteX6" fmla="*/ 9474200 w 9474200"/>
                <a:gd name="connsiteY6" fmla="*/ 0 h 2144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4200" h="2144195">
                  <a:moveTo>
                    <a:pt x="0" y="1663700"/>
                  </a:moveTo>
                  <a:cubicBezTo>
                    <a:pt x="295275" y="1932516"/>
                    <a:pt x="590550" y="2201333"/>
                    <a:pt x="1079500" y="2133600"/>
                  </a:cubicBezTo>
                  <a:cubicBezTo>
                    <a:pt x="1568450" y="2065867"/>
                    <a:pt x="2357967" y="1327150"/>
                    <a:pt x="2933700" y="1257300"/>
                  </a:cubicBezTo>
                  <a:cubicBezTo>
                    <a:pt x="3509433" y="1187450"/>
                    <a:pt x="3975100" y="1794933"/>
                    <a:pt x="4533900" y="1714500"/>
                  </a:cubicBezTo>
                  <a:cubicBezTo>
                    <a:pt x="5092700" y="1634067"/>
                    <a:pt x="5670550" y="905933"/>
                    <a:pt x="6286500" y="774700"/>
                  </a:cubicBezTo>
                  <a:cubicBezTo>
                    <a:pt x="6902450" y="643467"/>
                    <a:pt x="7698317" y="1056217"/>
                    <a:pt x="8229600" y="927100"/>
                  </a:cubicBezTo>
                  <a:cubicBezTo>
                    <a:pt x="8760883" y="797983"/>
                    <a:pt x="9117541" y="398991"/>
                    <a:pt x="947420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任意多边形 11">
            <a:extLst>
              <a:ext uri="{FF2B5EF4-FFF2-40B4-BE49-F238E27FC236}">
                <a16:creationId xmlns:a16="http://schemas.microsoft.com/office/drawing/2014/main" id="{D1E602DF-D3E5-31C7-C393-8656CDCCFA77}"/>
              </a:ext>
            </a:extLst>
          </p:cNvPr>
          <p:cNvSpPr/>
          <p:nvPr/>
        </p:nvSpPr>
        <p:spPr>
          <a:xfrm>
            <a:off x="2729437" y="4135578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01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任意多边形 12">
            <a:extLst>
              <a:ext uri="{FF2B5EF4-FFF2-40B4-BE49-F238E27FC236}">
                <a16:creationId xmlns:a16="http://schemas.microsoft.com/office/drawing/2014/main" id="{6AE641BF-69BE-4AF7-50CE-9BC8A4C9CE19}"/>
              </a:ext>
            </a:extLst>
          </p:cNvPr>
          <p:cNvSpPr/>
          <p:nvPr/>
        </p:nvSpPr>
        <p:spPr>
          <a:xfrm>
            <a:off x="6410728" y="3670307"/>
            <a:ext cx="671326" cy="716848"/>
          </a:xfrm>
          <a:custGeom>
            <a:avLst/>
            <a:gdLst>
              <a:gd name="connsiteX0" fmla="*/ 15980 w 713910"/>
              <a:gd name="connsiteY0" fmla="*/ 116173 h 716662"/>
              <a:gd name="connsiteX1" fmla="*/ 378837 w 713910"/>
              <a:gd name="connsiteY1" fmla="*/ 58 h 716662"/>
              <a:gd name="connsiteX2" fmla="*/ 654609 w 713910"/>
              <a:gd name="connsiteY2" fmla="*/ 130687 h 716662"/>
              <a:gd name="connsiteX3" fmla="*/ 712666 w 713910"/>
              <a:gd name="connsiteY3" fmla="*/ 420973 h 716662"/>
              <a:gd name="connsiteX4" fmla="*/ 625580 w 713910"/>
              <a:gd name="connsiteY4" fmla="*/ 624173 h 716662"/>
              <a:gd name="connsiteX5" fmla="*/ 451409 w 713910"/>
              <a:gd name="connsiteY5" fmla="*/ 711258 h 716662"/>
              <a:gd name="connsiteX6" fmla="*/ 248209 w 713910"/>
              <a:gd name="connsiteY6" fmla="*/ 696744 h 716662"/>
              <a:gd name="connsiteX7" fmla="*/ 74037 w 713910"/>
              <a:gd name="connsiteY7" fmla="*/ 609658 h 716662"/>
              <a:gd name="connsiteX8" fmla="*/ 45009 w 713910"/>
              <a:gd name="connsiteY8" fmla="*/ 420973 h 716662"/>
              <a:gd name="connsiteX9" fmla="*/ 59523 w 713910"/>
              <a:gd name="connsiteY9" fmla="*/ 275830 h 716662"/>
              <a:gd name="connsiteX10" fmla="*/ 15980 w 713910"/>
              <a:gd name="connsiteY10" fmla="*/ 116173 h 716662"/>
              <a:gd name="connsiteX0" fmla="*/ 29862 w 684249"/>
              <a:gd name="connsiteY0" fmla="*/ 279991 h 720823"/>
              <a:gd name="connsiteX1" fmla="*/ 349176 w 684249"/>
              <a:gd name="connsiteY1" fmla="*/ 4219 h 720823"/>
              <a:gd name="connsiteX2" fmla="*/ 624948 w 684249"/>
              <a:gd name="connsiteY2" fmla="*/ 134848 h 720823"/>
              <a:gd name="connsiteX3" fmla="*/ 683005 w 684249"/>
              <a:gd name="connsiteY3" fmla="*/ 425134 h 720823"/>
              <a:gd name="connsiteX4" fmla="*/ 595919 w 684249"/>
              <a:gd name="connsiteY4" fmla="*/ 628334 h 720823"/>
              <a:gd name="connsiteX5" fmla="*/ 421748 w 684249"/>
              <a:gd name="connsiteY5" fmla="*/ 715419 h 720823"/>
              <a:gd name="connsiteX6" fmla="*/ 218548 w 684249"/>
              <a:gd name="connsiteY6" fmla="*/ 700905 h 720823"/>
              <a:gd name="connsiteX7" fmla="*/ 44376 w 684249"/>
              <a:gd name="connsiteY7" fmla="*/ 613819 h 720823"/>
              <a:gd name="connsiteX8" fmla="*/ 15348 w 684249"/>
              <a:gd name="connsiteY8" fmla="*/ 425134 h 720823"/>
              <a:gd name="connsiteX9" fmla="*/ 29862 w 684249"/>
              <a:gd name="connsiteY9" fmla="*/ 279991 h 720823"/>
              <a:gd name="connsiteX0" fmla="*/ 29862 w 684249"/>
              <a:gd name="connsiteY0" fmla="*/ 275792 h 716624"/>
              <a:gd name="connsiteX1" fmla="*/ 169562 w 684249"/>
              <a:gd name="connsiteY1" fmla="*/ 122032 h 716624"/>
              <a:gd name="connsiteX2" fmla="*/ 349176 w 684249"/>
              <a:gd name="connsiteY2" fmla="*/ 20 h 716624"/>
              <a:gd name="connsiteX3" fmla="*/ 624948 w 684249"/>
              <a:gd name="connsiteY3" fmla="*/ 130649 h 716624"/>
              <a:gd name="connsiteX4" fmla="*/ 683005 w 684249"/>
              <a:gd name="connsiteY4" fmla="*/ 420935 h 716624"/>
              <a:gd name="connsiteX5" fmla="*/ 595919 w 684249"/>
              <a:gd name="connsiteY5" fmla="*/ 624135 h 716624"/>
              <a:gd name="connsiteX6" fmla="*/ 421748 w 684249"/>
              <a:gd name="connsiteY6" fmla="*/ 711220 h 716624"/>
              <a:gd name="connsiteX7" fmla="*/ 218548 w 684249"/>
              <a:gd name="connsiteY7" fmla="*/ 696706 h 716624"/>
              <a:gd name="connsiteX8" fmla="*/ 44376 w 684249"/>
              <a:gd name="connsiteY8" fmla="*/ 609620 h 716624"/>
              <a:gd name="connsiteX9" fmla="*/ 15348 w 684249"/>
              <a:gd name="connsiteY9" fmla="*/ 420935 h 716624"/>
              <a:gd name="connsiteX10" fmla="*/ 29862 w 684249"/>
              <a:gd name="connsiteY10" fmla="*/ 275792 h 716624"/>
              <a:gd name="connsiteX0" fmla="*/ 16939 w 671326"/>
              <a:gd name="connsiteY0" fmla="*/ 276016 h 716848"/>
              <a:gd name="connsiteX1" fmla="*/ 137589 w 671326"/>
              <a:gd name="connsiteY1" fmla="*/ 103206 h 716848"/>
              <a:gd name="connsiteX2" fmla="*/ 336253 w 671326"/>
              <a:gd name="connsiteY2" fmla="*/ 244 h 716848"/>
              <a:gd name="connsiteX3" fmla="*/ 612025 w 671326"/>
              <a:gd name="connsiteY3" fmla="*/ 130873 h 716848"/>
              <a:gd name="connsiteX4" fmla="*/ 670082 w 671326"/>
              <a:gd name="connsiteY4" fmla="*/ 421159 h 716848"/>
              <a:gd name="connsiteX5" fmla="*/ 582996 w 671326"/>
              <a:gd name="connsiteY5" fmla="*/ 624359 h 716848"/>
              <a:gd name="connsiteX6" fmla="*/ 408825 w 671326"/>
              <a:gd name="connsiteY6" fmla="*/ 711444 h 716848"/>
              <a:gd name="connsiteX7" fmla="*/ 205625 w 671326"/>
              <a:gd name="connsiteY7" fmla="*/ 696930 h 716848"/>
              <a:gd name="connsiteX8" fmla="*/ 31453 w 671326"/>
              <a:gd name="connsiteY8" fmla="*/ 609844 h 716848"/>
              <a:gd name="connsiteX9" fmla="*/ 2425 w 671326"/>
              <a:gd name="connsiteY9" fmla="*/ 421159 h 716848"/>
              <a:gd name="connsiteX10" fmla="*/ 16939 w 671326"/>
              <a:gd name="connsiteY10" fmla="*/ 276016 h 71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1326" h="716848">
                <a:moveTo>
                  <a:pt x="16939" y="276016"/>
                </a:moveTo>
                <a:cubicBezTo>
                  <a:pt x="39466" y="223024"/>
                  <a:pt x="84370" y="149168"/>
                  <a:pt x="137589" y="103206"/>
                </a:cubicBezTo>
                <a:cubicBezTo>
                  <a:pt x="190808" y="57244"/>
                  <a:pt x="257180" y="-4367"/>
                  <a:pt x="336253" y="244"/>
                </a:cubicBezTo>
                <a:cubicBezTo>
                  <a:pt x="415326" y="4855"/>
                  <a:pt x="556387" y="60720"/>
                  <a:pt x="612025" y="130873"/>
                </a:cubicBezTo>
                <a:cubicBezTo>
                  <a:pt x="667663" y="201026"/>
                  <a:pt x="674920" y="338911"/>
                  <a:pt x="670082" y="421159"/>
                </a:cubicBezTo>
                <a:cubicBezTo>
                  <a:pt x="665244" y="503407"/>
                  <a:pt x="626539" y="575978"/>
                  <a:pt x="582996" y="624359"/>
                </a:cubicBezTo>
                <a:cubicBezTo>
                  <a:pt x="539453" y="672740"/>
                  <a:pt x="471720" y="699349"/>
                  <a:pt x="408825" y="711444"/>
                </a:cubicBezTo>
                <a:cubicBezTo>
                  <a:pt x="345930" y="723539"/>
                  <a:pt x="268520" y="713863"/>
                  <a:pt x="205625" y="696930"/>
                </a:cubicBezTo>
                <a:cubicBezTo>
                  <a:pt x="142730" y="679997"/>
                  <a:pt x="65320" y="655806"/>
                  <a:pt x="31453" y="609844"/>
                </a:cubicBezTo>
                <a:cubicBezTo>
                  <a:pt x="-2414" y="563882"/>
                  <a:pt x="4844" y="476797"/>
                  <a:pt x="2425" y="421159"/>
                </a:cubicBezTo>
                <a:cubicBezTo>
                  <a:pt x="6" y="365521"/>
                  <a:pt x="-5588" y="329008"/>
                  <a:pt x="16939" y="27601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02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30DBB2F-3837-A5C6-7192-188E776AA44F}"/>
              </a:ext>
            </a:extLst>
          </p:cNvPr>
          <p:cNvGrpSpPr/>
          <p:nvPr/>
        </p:nvGrpSpPr>
        <p:grpSpPr>
          <a:xfrm>
            <a:off x="5270504" y="2483419"/>
            <a:ext cx="3410813" cy="940093"/>
            <a:chOff x="7325360" y="2384859"/>
            <a:chExt cx="3410813" cy="94009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988C4D2-4931-A265-7B63-322CA735C284}"/>
                </a:ext>
              </a:extLst>
            </p:cNvPr>
            <p:cNvSpPr/>
            <p:nvPr/>
          </p:nvSpPr>
          <p:spPr>
            <a:xfrm>
              <a:off x="7325360" y="2737483"/>
              <a:ext cx="3410813" cy="5874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为所有的用户接口都设置一个系统调用，然后直接在内核态实现，保证原子性。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5D0A2B8-F507-81FD-1860-6936F9C8ED81}"/>
                </a:ext>
              </a:extLst>
            </p:cNvPr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+mj-ea"/>
                  <a:ea typeface="+mj-ea"/>
                </a:rPr>
                <a:t>2.1 </a:t>
              </a:r>
              <a:r>
                <a:rPr lang="zh-CN" altLang="en-US" b="1" dirty="0">
                  <a:latin typeface="+mj-ea"/>
                  <a:ea typeface="+mj-ea"/>
                </a:rPr>
                <a:t>用户接口实现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C4F332E-1D28-E71B-4459-2DAA7C44AEC1}"/>
              </a:ext>
            </a:extLst>
          </p:cNvPr>
          <p:cNvGrpSpPr/>
          <p:nvPr/>
        </p:nvGrpSpPr>
        <p:grpSpPr>
          <a:xfrm>
            <a:off x="2145418" y="3213100"/>
            <a:ext cx="2357604" cy="681560"/>
            <a:chOff x="7325360" y="2384859"/>
            <a:chExt cx="3410813" cy="68156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282DAEF-EE7E-D468-3FE2-F9C6A9DD6CCF}"/>
                </a:ext>
              </a:extLst>
            </p:cNvPr>
            <p:cNvSpPr/>
            <p:nvPr/>
          </p:nvSpPr>
          <p:spPr>
            <a:xfrm>
              <a:off x="7325360" y="2737483"/>
              <a:ext cx="3410813" cy="3289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设置</a:t>
              </a:r>
              <a:r>
                <a:rPr lang="en-US" altLang="zh-CN" sz="1400" dirty="0" err="1">
                  <a:latin typeface="+mj-ea"/>
                  <a:ea typeface="+mj-ea"/>
                </a:rPr>
                <a:t>Samephore</a:t>
              </a:r>
              <a:r>
                <a:rPr lang="zh-CN" altLang="en-US" sz="1400" dirty="0">
                  <a:latin typeface="+mj-ea"/>
                  <a:ea typeface="+mj-ea"/>
                </a:rPr>
                <a:t>结构体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A876129-3393-E218-CB2C-F8743FD1F0BA}"/>
                </a:ext>
              </a:extLst>
            </p:cNvPr>
            <p:cNvSpPr/>
            <p:nvPr/>
          </p:nvSpPr>
          <p:spPr>
            <a:xfrm>
              <a:off x="7325360" y="2384859"/>
              <a:ext cx="2946147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+mj-ea"/>
                  <a:ea typeface="+mj-ea"/>
                </a:rPr>
                <a:t>2.1 </a:t>
              </a:r>
              <a:r>
                <a:rPr lang="zh-CN" altLang="en-US" b="1" dirty="0">
                  <a:latin typeface="+mj-ea"/>
                  <a:ea typeface="+mj-ea"/>
                </a:rPr>
                <a:t>相关数据结构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157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A3890950-74A8-5E42-7891-7105E25D7727}"/>
              </a:ext>
            </a:extLst>
          </p:cNvPr>
          <p:cNvSpPr/>
          <p:nvPr/>
        </p:nvSpPr>
        <p:spPr>
          <a:xfrm>
            <a:off x="6505046" y="4766781"/>
            <a:ext cx="4880049" cy="1552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3148EE0-3D48-F386-D84C-694F2C80E425}"/>
              </a:ext>
            </a:extLst>
          </p:cNvPr>
          <p:cNvSpPr/>
          <p:nvPr/>
        </p:nvSpPr>
        <p:spPr>
          <a:xfrm>
            <a:off x="6505047" y="3361163"/>
            <a:ext cx="4880049" cy="10597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54677EB-DCD1-7E7A-F1FB-7754687174A0}"/>
              </a:ext>
            </a:extLst>
          </p:cNvPr>
          <p:cNvSpPr/>
          <p:nvPr/>
        </p:nvSpPr>
        <p:spPr>
          <a:xfrm>
            <a:off x="6505047" y="1333060"/>
            <a:ext cx="4880049" cy="16754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29915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2.1 </a:t>
              </a:r>
              <a:r>
                <a:rPr lang="zh-CN" altLang="en-US" sz="2800" b="1" dirty="0">
                  <a:latin typeface="+mj-ea"/>
                  <a:ea typeface="+mj-ea"/>
                </a:rPr>
                <a:t>相关数据结构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BD8A2EB-9E53-8A33-F286-F1B6194F5E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27"/>
          <a:stretch/>
        </p:blipFill>
        <p:spPr>
          <a:xfrm>
            <a:off x="576011" y="1297962"/>
            <a:ext cx="5288761" cy="221234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42167C4-151F-9CE1-4826-1D388052AA64}"/>
              </a:ext>
            </a:extLst>
          </p:cNvPr>
          <p:cNvGrpSpPr/>
          <p:nvPr/>
        </p:nvGrpSpPr>
        <p:grpSpPr>
          <a:xfrm>
            <a:off x="6707603" y="1333061"/>
            <a:ext cx="4510173" cy="1198625"/>
            <a:chOff x="7325360" y="2384859"/>
            <a:chExt cx="4238084" cy="119862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B3726AB-1509-1748-68B9-D3756D2028E1}"/>
                </a:ext>
              </a:extLst>
            </p:cNvPr>
            <p:cNvSpPr/>
            <p:nvPr/>
          </p:nvSpPr>
          <p:spPr>
            <a:xfrm>
              <a:off x="7325360" y="2737483"/>
              <a:ext cx="4238084" cy="84600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是信号量的标志位集合，同样采用了状态压缩的方式，</a:t>
              </a:r>
              <a:r>
                <a:rPr lang="en-US" altLang="zh-CN" sz="1400" dirty="0">
                  <a:latin typeface="+mj-ea"/>
                  <a:ea typeface="+mj-ea"/>
                </a:rPr>
                <a:t>bit0</a:t>
              </a:r>
              <a:r>
                <a:rPr lang="zh-CN" altLang="en-US" sz="1400" dirty="0">
                  <a:latin typeface="+mj-ea"/>
                  <a:ea typeface="+mj-ea"/>
                </a:rPr>
                <a:t>是信号量的</a:t>
              </a:r>
              <a:r>
                <a:rPr lang="en-US" altLang="zh-CN" sz="1400" dirty="0">
                  <a:latin typeface="+mj-ea"/>
                  <a:ea typeface="+mj-ea"/>
                </a:rPr>
                <a:t>"</a:t>
              </a:r>
              <a:r>
                <a:rPr lang="zh-CN" altLang="en-US" sz="1400" dirty="0">
                  <a:latin typeface="+mj-ea"/>
                  <a:ea typeface="+mj-ea"/>
                </a:rPr>
                <a:t>有效位</a:t>
              </a:r>
              <a:r>
                <a:rPr lang="en-US" altLang="zh-CN" sz="1400" dirty="0">
                  <a:latin typeface="+mj-ea"/>
                  <a:ea typeface="+mj-ea"/>
                </a:rPr>
                <a:t>"</a:t>
              </a:r>
              <a:r>
                <a:rPr lang="zh-CN" altLang="en-US" sz="1400" dirty="0">
                  <a:latin typeface="+mj-ea"/>
                  <a:ea typeface="+mj-ea"/>
                </a:rPr>
                <a:t>，</a:t>
              </a:r>
              <a:r>
                <a:rPr lang="en-US" altLang="zh-CN" sz="1400" dirty="0">
                  <a:latin typeface="+mj-ea"/>
                  <a:ea typeface="+mj-ea"/>
                </a:rPr>
                <a:t>bit1</a:t>
              </a:r>
              <a:r>
                <a:rPr lang="zh-CN" altLang="en-US" sz="1400" dirty="0">
                  <a:latin typeface="+mj-ea"/>
                  <a:ea typeface="+mj-ea"/>
                </a:rPr>
                <a:t>是信号量的</a:t>
              </a:r>
              <a:r>
                <a:rPr lang="en-US" altLang="zh-CN" sz="1400" dirty="0">
                  <a:latin typeface="+mj-ea"/>
                  <a:ea typeface="+mj-ea"/>
                </a:rPr>
                <a:t>"</a:t>
              </a:r>
              <a:r>
                <a:rPr lang="zh-CN" altLang="en-US" sz="1400" dirty="0">
                  <a:latin typeface="+mj-ea"/>
                  <a:ea typeface="+mj-ea"/>
                </a:rPr>
                <a:t>共享位</a:t>
              </a:r>
              <a:r>
                <a:rPr lang="en-US" altLang="zh-CN" sz="1400" dirty="0">
                  <a:latin typeface="+mj-ea"/>
                  <a:ea typeface="+mj-ea"/>
                </a:rPr>
                <a:t>"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F06933C-44AB-3830-8592-6CF122AB60B4}"/>
                </a:ext>
              </a:extLst>
            </p:cNvPr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 err="1">
                  <a:latin typeface="+mj-ea"/>
                  <a:ea typeface="+mj-ea"/>
                </a:rPr>
                <a:t>sem_perm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84772FED-E26E-58B3-021D-4257B50F5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88" y="2311959"/>
            <a:ext cx="2854605" cy="47092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EF798F-49FF-FBDA-DF2F-D36F55EA0E02}"/>
              </a:ext>
            </a:extLst>
          </p:cNvPr>
          <p:cNvGrpSpPr/>
          <p:nvPr/>
        </p:nvGrpSpPr>
        <p:grpSpPr>
          <a:xfrm>
            <a:off x="6707603" y="3363940"/>
            <a:ext cx="4510173" cy="940093"/>
            <a:chOff x="7325360" y="2384859"/>
            <a:chExt cx="4238084" cy="94009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AA427ED-DFA7-FFF3-4BAB-03A431BA6523}"/>
                </a:ext>
              </a:extLst>
            </p:cNvPr>
            <p:cNvSpPr/>
            <p:nvPr/>
          </p:nvSpPr>
          <p:spPr>
            <a:xfrm>
              <a:off x="7325360" y="2737483"/>
              <a:ext cx="4238084" cy="5874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信号量的值。初值需要通过 </a:t>
              </a:r>
              <a:r>
                <a:rPr lang="en-US" altLang="zh-CN" sz="1400" dirty="0" err="1">
                  <a:latin typeface="+mj-ea"/>
                  <a:ea typeface="+mj-ea"/>
                </a:rPr>
                <a:t>sem_init</a:t>
              </a:r>
              <a:r>
                <a:rPr lang="en-US" altLang="zh-CN" sz="1400" dirty="0">
                  <a:latin typeface="+mj-ea"/>
                  <a:ea typeface="+mj-ea"/>
                </a:rPr>
                <a:t> </a:t>
              </a:r>
              <a:r>
                <a:rPr lang="zh-CN" altLang="en-US" sz="1400" dirty="0">
                  <a:latin typeface="+mj-ea"/>
                  <a:ea typeface="+mj-ea"/>
                </a:rPr>
                <a:t>函数来设置，当前值需要通过 </a:t>
              </a:r>
              <a:r>
                <a:rPr lang="en-US" altLang="zh-CN" sz="1400" dirty="0" err="1">
                  <a:latin typeface="+mj-ea"/>
                  <a:ea typeface="+mj-ea"/>
                </a:rPr>
                <a:t>sem_getvalue</a:t>
              </a:r>
              <a:r>
                <a:rPr lang="en-US" altLang="zh-CN" sz="1400" dirty="0">
                  <a:latin typeface="+mj-ea"/>
                  <a:ea typeface="+mj-ea"/>
                </a:rPr>
                <a:t> </a:t>
              </a:r>
              <a:r>
                <a:rPr lang="zh-CN" altLang="en-US" sz="1400" dirty="0">
                  <a:latin typeface="+mj-ea"/>
                  <a:ea typeface="+mj-ea"/>
                </a:rPr>
                <a:t>函数来查询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0408159-7A20-024A-DB26-4790E53B4589}"/>
                </a:ext>
              </a:extLst>
            </p:cNvPr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 err="1">
                  <a:latin typeface="+mj-ea"/>
                  <a:ea typeface="+mj-ea"/>
                </a:rPr>
                <a:t>sem_value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E661707-D40D-FB96-961F-E5114BB2793D}"/>
              </a:ext>
            </a:extLst>
          </p:cNvPr>
          <p:cNvGrpSpPr/>
          <p:nvPr/>
        </p:nvGrpSpPr>
        <p:grpSpPr>
          <a:xfrm>
            <a:off x="6707603" y="4783663"/>
            <a:ext cx="4603863" cy="1198240"/>
            <a:chOff x="7325360" y="2384859"/>
            <a:chExt cx="4238084" cy="119824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EB0128E-AB01-4C74-A641-5C35D6BF4668}"/>
                </a:ext>
              </a:extLst>
            </p:cNvPr>
            <p:cNvSpPr/>
            <p:nvPr/>
          </p:nvSpPr>
          <p:spPr>
            <a:xfrm>
              <a:off x="7325360" y="2737483"/>
              <a:ext cx="4238084" cy="8456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存储被阻塞线程的环形队列，因为进程最多只能同时运行</a:t>
              </a: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32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个线程，因此</a:t>
              </a:r>
              <a:r>
                <a:rPr lang="zh-CN" altLang="en-US" sz="1400" dirty="0">
                  <a:solidFill>
                    <a:srgbClr val="333333"/>
                  </a:solidFill>
                  <a:latin typeface="Helvetica Neue"/>
                </a:rPr>
                <a:t>环形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队列的长度也是</a:t>
              </a: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32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。</a:t>
              </a:r>
              <a:r>
                <a:rPr lang="en-US" altLang="zh-CN" sz="1400" dirty="0" err="1">
                  <a:solidFill>
                    <a:srgbClr val="333333"/>
                  </a:solidFill>
                  <a:latin typeface="Helvetica Neue"/>
                </a:rPr>
                <a:t>sem_queue_head</a:t>
              </a:r>
              <a:r>
                <a:rPr lang="zh-CN" altLang="en-US" sz="1400" dirty="0">
                  <a:solidFill>
                    <a:srgbClr val="333333"/>
                  </a:solidFill>
                  <a:latin typeface="Helvetica Neue"/>
                </a:rPr>
                <a:t>是唤醒队列队首下标，</a:t>
              </a:r>
              <a:r>
                <a:rPr lang="en-US" altLang="zh-CN" sz="1400" dirty="0" err="1">
                  <a:solidFill>
                    <a:srgbClr val="333333"/>
                  </a:solidFill>
                  <a:latin typeface="Helvetica Neue"/>
                </a:rPr>
                <a:t>sem_queue_tail</a:t>
              </a:r>
              <a:r>
                <a:rPr lang="zh-CN" altLang="en-US" sz="1400" dirty="0">
                  <a:solidFill>
                    <a:srgbClr val="333333"/>
                  </a:solidFill>
                  <a:latin typeface="Helvetica Neue"/>
                </a:rPr>
                <a:t>是环形队列队尾下标。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48476B7-55F9-5084-F9F5-BD90CFC1C18A}"/>
                </a:ext>
              </a:extLst>
            </p:cNvPr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 err="1">
                  <a:latin typeface="+mj-ea"/>
                  <a:ea typeface="+mj-ea"/>
                </a:rPr>
                <a:t>sem_wait_queue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2CD65168-DAB5-988E-CF60-063A82CCF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34" y="3848911"/>
            <a:ext cx="4510173" cy="23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5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57" y="2065720"/>
            <a:ext cx="2921286" cy="1729278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8" name="组合 7"/>
          <p:cNvGrpSpPr/>
          <p:nvPr/>
        </p:nvGrpSpPr>
        <p:grpSpPr>
          <a:xfrm>
            <a:off x="6375738" y="1407527"/>
            <a:ext cx="3588235" cy="772493"/>
            <a:chOff x="1721217" y="2859314"/>
            <a:chExt cx="3588235" cy="77249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1217" y="2859314"/>
              <a:ext cx="898173" cy="772493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769832" y="2904129"/>
              <a:ext cx="2539620" cy="727678"/>
              <a:chOff x="3708780" y="2244236"/>
              <a:chExt cx="2539620" cy="72767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3708781" y="2725693"/>
                <a:ext cx="2539619" cy="24622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迷你简准圆" panose="03000509000000000000" pitchFamily="65" charset="-122"/>
                    <a:ea typeface="迷你简准圆" panose="03000509000000000000" pitchFamily="65" charset="-122"/>
                  </a:rPr>
                  <a:t>Result Show</a:t>
                </a:r>
                <a:endParaRPr kumimoji="0" lang="zh-CN" altLang="en-US" sz="10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708780" y="2244236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latin typeface="+mj-ea"/>
                    <a:ea typeface="+mj-ea"/>
                  </a:rPr>
                  <a:t>效果展示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375959" y="2841284"/>
            <a:ext cx="3588235" cy="772493"/>
            <a:chOff x="1721217" y="2859314"/>
            <a:chExt cx="3588235" cy="77249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1217" y="2859314"/>
              <a:ext cx="898173" cy="772493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2769832" y="2904129"/>
              <a:ext cx="2539620" cy="727678"/>
              <a:chOff x="3708780" y="2244236"/>
              <a:chExt cx="2539620" cy="727678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708781" y="2725693"/>
                <a:ext cx="2539619" cy="24622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迷你简准圆" panose="03000509000000000000" pitchFamily="65" charset="-122"/>
                    <a:ea typeface="迷你简准圆" panose="03000509000000000000" pitchFamily="65" charset="-122"/>
                  </a:rPr>
                  <a:t>Thread Mechanism</a:t>
                </a:r>
                <a:endParaRPr kumimoji="0" lang="zh-CN" altLang="en-US" sz="10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708780" y="2244236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latin typeface="+mj-ea"/>
                    <a:ea typeface="+mj-ea"/>
                  </a:rPr>
                  <a:t>线程机制</a:t>
                </a: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6375738" y="4291734"/>
            <a:ext cx="3588235" cy="772493"/>
            <a:chOff x="1721217" y="2859314"/>
            <a:chExt cx="3588235" cy="77249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1217" y="2859314"/>
              <a:ext cx="898173" cy="772493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2769832" y="2904129"/>
              <a:ext cx="2539620" cy="727678"/>
              <a:chOff x="3708780" y="2244236"/>
              <a:chExt cx="2539620" cy="72767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708781" y="2725693"/>
                <a:ext cx="2539619" cy="24622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000" b="0" i="0" dirty="0">
                    <a:solidFill>
                      <a:srgbClr val="666666"/>
                    </a:solidFill>
                    <a:effectLst/>
                    <a:latin typeface="tahoma" panose="020B0604030504040204" pitchFamily="34" charset="0"/>
                  </a:rPr>
                  <a:t>Semaphore Mechanism</a:t>
                </a:r>
                <a:endParaRPr kumimoji="0" lang="zh-CN" altLang="en-US" sz="10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迷你简准圆" panose="03000509000000000000" pitchFamily="65" charset="-122"/>
                  <a:ea typeface="迷你简准圆" panose="03000509000000000000" pitchFamily="65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708780" y="2244236"/>
                <a:ext cx="19800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latin typeface="+mj-ea"/>
                    <a:ea typeface="+mj-ea"/>
                  </a:rPr>
                  <a:t>信号量机制</a:t>
                </a:r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1638091" y="3791991"/>
            <a:ext cx="4325619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dirty="0">
                <a:ea typeface="+mj-ea"/>
              </a:rPr>
              <a:t>CONTENT</a:t>
            </a:r>
            <a:endParaRPr lang="zh-CN" altLang="en-US" sz="4000" b="1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8594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2.2  </a:t>
              </a:r>
              <a:r>
                <a:rPr lang="zh-CN" altLang="en-US" sz="2800" b="1" dirty="0">
                  <a:latin typeface="+mj-ea"/>
                  <a:ea typeface="+mj-ea"/>
                </a:rPr>
                <a:t>用户接口的实现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D2C2857-6B10-1C2A-C5DC-4D7FC3CB4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682" y="1654307"/>
            <a:ext cx="6124904" cy="443861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B91E2A-404E-DE83-F7A1-9BA11A65D148}"/>
              </a:ext>
            </a:extLst>
          </p:cNvPr>
          <p:cNvGrpSpPr/>
          <p:nvPr/>
        </p:nvGrpSpPr>
        <p:grpSpPr>
          <a:xfrm>
            <a:off x="698938" y="1727352"/>
            <a:ext cx="3743574" cy="3737653"/>
            <a:chOff x="7325360" y="2384859"/>
            <a:chExt cx="4238084" cy="373765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7AB1B84-0BDC-1293-5F27-0A4B7AF773E7}"/>
                </a:ext>
              </a:extLst>
            </p:cNvPr>
            <p:cNvSpPr/>
            <p:nvPr/>
          </p:nvSpPr>
          <p:spPr>
            <a:xfrm>
              <a:off x="7325360" y="2737483"/>
              <a:ext cx="4238084" cy="33850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i="0" dirty="0">
                  <a:solidFill>
                    <a:srgbClr val="333333"/>
                  </a:solidFill>
                  <a:effectLst/>
                  <a:latin typeface="Helvetica Neue"/>
                </a:rPr>
                <a:t>信号量的使用是为了解决线程高并发带来的同步互斥问题，因此信号量本身的各种操作也必须是原子的。</a:t>
              </a:r>
              <a:endParaRPr lang="en-US" altLang="zh-CN" sz="2000" b="1" i="0" dirty="0">
                <a:solidFill>
                  <a:srgbClr val="333333"/>
                </a:solidFill>
                <a:effectLst/>
                <a:latin typeface="Helvetica Neue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2000" b="1" dirty="0">
                <a:solidFill>
                  <a:srgbClr val="333333"/>
                </a:solidFill>
                <a:latin typeface="Helvetica Neue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2000" b="1" i="0" dirty="0">
                <a:solidFill>
                  <a:srgbClr val="333333"/>
                </a:solidFill>
                <a:effectLst/>
                <a:latin typeface="Helvetica Neue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2000" b="1" i="0" dirty="0">
                  <a:solidFill>
                    <a:srgbClr val="333333"/>
                  </a:solidFill>
                  <a:effectLst/>
                  <a:latin typeface="Helvetica Neue"/>
                </a:rPr>
                <a:t>为了保证原子性，笔者为每一个用户接口函数设置了对应的系统调用函数。</a:t>
              </a:r>
              <a:endParaRPr lang="zh-CN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12A0FA-24CD-A558-E3E2-C82582A9CCF5}"/>
                </a:ext>
              </a:extLst>
            </p:cNvPr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615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B1F0F335-CC27-9CE3-1006-D904E3A530CC}"/>
              </a:ext>
            </a:extLst>
          </p:cNvPr>
          <p:cNvSpPr/>
          <p:nvPr/>
        </p:nvSpPr>
        <p:spPr>
          <a:xfrm>
            <a:off x="312384" y="1521372"/>
            <a:ext cx="5674165" cy="46292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157ED0-6733-A1D7-EA8F-A29887CF390D}"/>
              </a:ext>
            </a:extLst>
          </p:cNvPr>
          <p:cNvSpPr/>
          <p:nvPr/>
        </p:nvSpPr>
        <p:spPr>
          <a:xfrm>
            <a:off x="6205451" y="1136034"/>
            <a:ext cx="5674165" cy="27974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BDAFCB-008F-AAE7-955A-36A9C034D147}"/>
              </a:ext>
            </a:extLst>
          </p:cNvPr>
          <p:cNvSpPr/>
          <p:nvPr/>
        </p:nvSpPr>
        <p:spPr>
          <a:xfrm>
            <a:off x="6211614" y="4159704"/>
            <a:ext cx="5668002" cy="2422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2.2  </a:t>
              </a:r>
              <a:r>
                <a:rPr lang="zh-CN" altLang="en-US" sz="2800" b="1" dirty="0">
                  <a:latin typeface="+mj-ea"/>
                  <a:ea typeface="+mj-ea"/>
                </a:rPr>
                <a:t>用户接口的实现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36619BA-69BB-2DB2-5BDF-56D30705A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54" y="2398839"/>
            <a:ext cx="5244767" cy="3374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062E32-7561-1C93-A03E-C6C660623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328" y="1934716"/>
            <a:ext cx="5115459" cy="18114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C5C15F-90A5-5CA7-C9D3-3FD1EE0764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96"/>
          <a:stretch/>
        </p:blipFill>
        <p:spPr>
          <a:xfrm>
            <a:off x="6480328" y="4768195"/>
            <a:ext cx="5115459" cy="16827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3871AE-C0B1-D3A1-FA16-7565AAD37A06}"/>
              </a:ext>
            </a:extLst>
          </p:cNvPr>
          <p:cNvSpPr txBox="1"/>
          <p:nvPr/>
        </p:nvSpPr>
        <p:spPr>
          <a:xfrm>
            <a:off x="423329" y="1731153"/>
            <a:ext cx="537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latin typeface="+mn-ea"/>
              </a:rPr>
              <a:t>sys_sem_init</a:t>
            </a:r>
            <a:r>
              <a:rPr lang="zh-CN" altLang="en-US" sz="1400" dirty="0">
                <a:latin typeface="+mn-ea"/>
              </a:rPr>
              <a:t>：对信号量进行初始化，最主要的是为 </a:t>
            </a:r>
            <a:r>
              <a:rPr lang="en-US" altLang="zh-CN" sz="1400" dirty="0" err="1">
                <a:latin typeface="+mn-ea"/>
              </a:rPr>
              <a:t>sem_value</a:t>
            </a:r>
            <a:r>
              <a:rPr lang="en-US" altLang="zh-CN" sz="1400" dirty="0">
                <a:latin typeface="+mn-ea"/>
              </a:rPr>
              <a:t> </a:t>
            </a:r>
            <a:r>
              <a:rPr lang="zh-CN" altLang="en-US" sz="1400" dirty="0">
                <a:latin typeface="+mn-ea"/>
              </a:rPr>
              <a:t>赋初值。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DAB962-299B-7793-8C2F-C78E4BC67E53}"/>
              </a:ext>
            </a:extLst>
          </p:cNvPr>
          <p:cNvSpPr txBox="1"/>
          <p:nvPr/>
        </p:nvSpPr>
        <p:spPr>
          <a:xfrm>
            <a:off x="6313397" y="1136033"/>
            <a:ext cx="5378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latin typeface="+mn-ea"/>
              </a:rPr>
              <a:t>sys_sem_destroy</a:t>
            </a:r>
            <a:r>
              <a:rPr lang="zh-CN" altLang="en-US" sz="1400" dirty="0">
                <a:latin typeface="+mn-ea"/>
              </a:rPr>
              <a:t>：对信号量进行销毁，只需要将信号量的</a:t>
            </a:r>
            <a:r>
              <a:rPr lang="en-US" altLang="zh-CN" sz="1400" dirty="0">
                <a:latin typeface="+mn-ea"/>
              </a:rPr>
              <a:t>VALID</a:t>
            </a:r>
            <a:r>
              <a:rPr lang="zh-CN" altLang="en-US" sz="1400" dirty="0">
                <a:latin typeface="+mn-ea"/>
              </a:rPr>
              <a:t>标志位设置位</a:t>
            </a:r>
            <a:r>
              <a:rPr lang="en-US" altLang="zh-CN" sz="1400" dirty="0">
                <a:latin typeface="+mn-ea"/>
              </a:rPr>
              <a:t>0</a:t>
            </a:r>
            <a:r>
              <a:rPr lang="zh-CN" altLang="en-US" sz="1400" dirty="0">
                <a:latin typeface="+mn-ea"/>
              </a:rPr>
              <a:t>即可。但是需要注意的是，如果目前还有阻塞在信号量上的线程，则信号量无法被销毁。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BECC75-BC68-1C6D-85EF-EE3276CCD333}"/>
              </a:ext>
            </a:extLst>
          </p:cNvPr>
          <p:cNvSpPr txBox="1"/>
          <p:nvPr/>
        </p:nvSpPr>
        <p:spPr>
          <a:xfrm>
            <a:off x="6389839" y="4194827"/>
            <a:ext cx="537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latin typeface="+mn-ea"/>
              </a:rPr>
              <a:t>sys_sem_getvalue</a:t>
            </a:r>
            <a:r>
              <a:rPr lang="zh-CN" altLang="en-US" sz="1400" dirty="0">
                <a:latin typeface="+mn-ea"/>
              </a:rPr>
              <a:t>：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该函数可以返回目标信号量的当前值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。对于没有初始化或者已被销毁的信号量，取值会报错。</a:t>
            </a: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7992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F8315AE-25E5-876D-C9F0-C0D801BFD164}"/>
              </a:ext>
            </a:extLst>
          </p:cNvPr>
          <p:cNvSpPr/>
          <p:nvPr/>
        </p:nvSpPr>
        <p:spPr>
          <a:xfrm>
            <a:off x="312384" y="1136034"/>
            <a:ext cx="5674165" cy="54460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A901F97-531B-5A79-1386-D29B647F2F52}"/>
              </a:ext>
            </a:extLst>
          </p:cNvPr>
          <p:cNvSpPr/>
          <p:nvPr/>
        </p:nvSpPr>
        <p:spPr>
          <a:xfrm>
            <a:off x="6205451" y="1136035"/>
            <a:ext cx="5784225" cy="23872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64E2788-232A-335A-E352-A39E55D8C46E}"/>
              </a:ext>
            </a:extLst>
          </p:cNvPr>
          <p:cNvSpPr/>
          <p:nvPr/>
        </p:nvSpPr>
        <p:spPr>
          <a:xfrm>
            <a:off x="6211614" y="3705775"/>
            <a:ext cx="5778062" cy="2876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2.3  </a:t>
              </a:r>
              <a:r>
                <a:rPr lang="zh-CN" altLang="en-US" sz="2800" b="1" dirty="0">
                  <a:latin typeface="+mj-ea"/>
                  <a:ea typeface="+mj-ea"/>
                </a:rPr>
                <a:t>用户接口的实现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D993EBF-7427-9B96-C9DE-284F49231FDB}"/>
              </a:ext>
            </a:extLst>
          </p:cNvPr>
          <p:cNvSpPr txBox="1"/>
          <p:nvPr/>
        </p:nvSpPr>
        <p:spPr>
          <a:xfrm>
            <a:off x="460049" y="1165929"/>
            <a:ext cx="5378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latin typeface="+mn-ea"/>
              </a:rPr>
              <a:t>sys_sem_wait</a:t>
            </a:r>
            <a:r>
              <a:rPr lang="zh-CN" altLang="en-US" sz="1400" dirty="0">
                <a:latin typeface="+mn-ea"/>
              </a:rPr>
              <a:t>：相当于</a:t>
            </a:r>
            <a:r>
              <a:rPr lang="en-US" altLang="zh-CN" sz="1400" dirty="0">
                <a:latin typeface="+mn-ea"/>
              </a:rPr>
              <a:t>P</a:t>
            </a:r>
            <a:r>
              <a:rPr lang="zh-CN" altLang="en-US" sz="1400" dirty="0">
                <a:latin typeface="+mn-ea"/>
              </a:rPr>
              <a:t>操作，调用之后</a:t>
            </a:r>
            <a:r>
              <a:rPr lang="en-US" altLang="zh-CN" sz="1400" dirty="0" err="1">
                <a:latin typeface="+mn-ea"/>
              </a:rPr>
              <a:t>sem_value</a:t>
            </a:r>
            <a:r>
              <a:rPr lang="zh-CN" altLang="en-US" sz="1400" dirty="0">
                <a:latin typeface="+mn-ea"/>
              </a:rPr>
              <a:t>会自减，如果自减之后</a:t>
            </a:r>
            <a:r>
              <a:rPr lang="en-US" altLang="zh-CN" sz="1400" dirty="0" err="1">
                <a:latin typeface="+mn-ea"/>
              </a:rPr>
              <a:t>sem_value</a:t>
            </a:r>
            <a:r>
              <a:rPr lang="zh-CN" altLang="en-US" sz="1400" dirty="0">
                <a:latin typeface="+mn-ea"/>
              </a:rPr>
              <a:t>的值小于</a:t>
            </a:r>
            <a:r>
              <a:rPr lang="en-US" altLang="zh-CN" sz="1400" dirty="0">
                <a:latin typeface="+mn-ea"/>
              </a:rPr>
              <a:t>0</a:t>
            </a:r>
            <a:r>
              <a:rPr lang="zh-CN" altLang="en-US" sz="1400" dirty="0">
                <a:latin typeface="+mn-ea"/>
              </a:rPr>
              <a:t>，则会将调用者加入信号量的阻塞队列中，并将该线程状态设置为</a:t>
            </a:r>
            <a:r>
              <a:rPr lang="en-US" altLang="zh-CN" sz="1400" dirty="0">
                <a:latin typeface="+mn-ea"/>
              </a:rPr>
              <a:t>THREAD_NOT_RUNNABLE</a:t>
            </a:r>
            <a:r>
              <a:rPr lang="zh-CN" altLang="en-US" sz="1400" dirty="0">
                <a:latin typeface="+mn-ea"/>
              </a:rPr>
              <a:t>，实现阻塞。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A5C792-296E-4BA7-BCD2-ACEC722E6FDB}"/>
              </a:ext>
            </a:extLst>
          </p:cNvPr>
          <p:cNvSpPr txBox="1"/>
          <p:nvPr/>
        </p:nvSpPr>
        <p:spPr>
          <a:xfrm>
            <a:off x="6313397" y="1136033"/>
            <a:ext cx="537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latin typeface="+mn-ea"/>
              </a:rPr>
              <a:t>sys_sem_trywait</a:t>
            </a:r>
            <a:r>
              <a:rPr lang="zh-CN" altLang="en-US" sz="1400" dirty="0">
                <a:latin typeface="+mn-ea"/>
              </a:rPr>
              <a:t>：只自减，不阻塞。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1604AE-4A51-CFD2-0FEE-CEC686F4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76" y="2212992"/>
            <a:ext cx="5230376" cy="41329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3B9E22E-5790-0966-AC10-353567ADB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592" y="1508200"/>
            <a:ext cx="5341323" cy="1920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001DE3B-2DCA-0B77-3725-C70986EBD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592" y="4063752"/>
            <a:ext cx="5230376" cy="242018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E3F07D2-A4C2-3397-2C60-BABF130F7FF9}"/>
              </a:ext>
            </a:extLst>
          </p:cNvPr>
          <p:cNvSpPr txBox="1"/>
          <p:nvPr/>
        </p:nvSpPr>
        <p:spPr>
          <a:xfrm>
            <a:off x="6408592" y="3730875"/>
            <a:ext cx="5581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latin typeface="+mn-ea"/>
              </a:rPr>
              <a:t>sys_sem_post</a:t>
            </a:r>
            <a:r>
              <a:rPr lang="zh-CN" altLang="en-US" sz="1400" dirty="0">
                <a:latin typeface="+mn-ea"/>
              </a:rPr>
              <a:t>：相当于</a:t>
            </a:r>
            <a:r>
              <a:rPr lang="en-US" altLang="zh-CN" sz="1400" dirty="0">
                <a:latin typeface="+mn-ea"/>
              </a:rPr>
              <a:t>V</a:t>
            </a:r>
            <a:r>
              <a:rPr lang="zh-CN" altLang="en-US" sz="1400" dirty="0">
                <a:latin typeface="+mn-ea"/>
              </a:rPr>
              <a:t>操作，自增后若小于等于</a:t>
            </a:r>
            <a:r>
              <a:rPr lang="en-US" altLang="zh-CN" sz="1400" dirty="0">
                <a:latin typeface="+mn-ea"/>
              </a:rPr>
              <a:t>0 </a:t>
            </a:r>
            <a:r>
              <a:rPr lang="zh-CN" altLang="en-US" sz="1400" dirty="0">
                <a:latin typeface="+mn-ea"/>
              </a:rPr>
              <a:t>则唤醒队首线程</a:t>
            </a:r>
          </a:p>
        </p:txBody>
      </p:sp>
    </p:spTree>
    <p:extLst>
      <p:ext uri="{BB962C8B-B14F-4D97-AF65-F5344CB8AC3E}">
        <p14:creationId xmlns:p14="http://schemas.microsoft.com/office/powerpoint/2010/main" val="969309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20" y="1240971"/>
            <a:ext cx="2489160" cy="21408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3190" y="4325978"/>
            <a:ext cx="4325619" cy="70076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+mj-ea"/>
                <a:ea typeface="+mj-ea"/>
              </a:rPr>
              <a:t>效果展示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88342" y="5124344"/>
            <a:ext cx="6415316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ea typeface="+mj-ea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5" name="矩形 4"/>
          <p:cNvSpPr/>
          <p:nvPr/>
        </p:nvSpPr>
        <p:spPr>
          <a:xfrm>
            <a:off x="3933190" y="3581400"/>
            <a:ext cx="4325619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dirty="0">
                <a:ea typeface="+mj-ea"/>
              </a:rPr>
              <a:t>PART 3</a:t>
            </a:r>
            <a:endParaRPr lang="zh-CN" altLang="en-US" sz="4000" b="1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2194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0989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3.1  </a:t>
              </a:r>
              <a:r>
                <a:rPr lang="zh-CN" altLang="en-US" sz="2800" b="1" dirty="0">
                  <a:latin typeface="+mj-ea"/>
                  <a:ea typeface="+mj-ea"/>
                </a:rPr>
                <a:t>线程基础测试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6053228-A5A8-CE79-5C45-9C083AEF8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51" y="1803153"/>
            <a:ext cx="4941472" cy="43474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166C46-70EB-EEF5-A118-96038666E5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4"/>
          <a:stretch/>
        </p:blipFill>
        <p:spPr>
          <a:xfrm>
            <a:off x="6518178" y="1803153"/>
            <a:ext cx="5022223" cy="43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40285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3.2  </a:t>
              </a:r>
              <a:r>
                <a:rPr lang="en-US" altLang="zh-CN" sz="2800" b="1" dirty="0" err="1">
                  <a:latin typeface="+mj-ea"/>
                  <a:ea typeface="+mj-ea"/>
                </a:rPr>
                <a:t>pthread_exit</a:t>
              </a:r>
              <a:r>
                <a:rPr lang="en-US" altLang="zh-CN" sz="2800" b="1" dirty="0">
                  <a:latin typeface="+mj-ea"/>
                  <a:ea typeface="+mj-ea"/>
                </a:rPr>
                <a:t> </a:t>
              </a:r>
              <a:r>
                <a:rPr lang="zh-CN" altLang="en-US" sz="2800" b="1" dirty="0">
                  <a:latin typeface="+mj-ea"/>
                  <a:ea typeface="+mj-ea"/>
                </a:rPr>
                <a:t>测试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4D26EC74-768D-976B-41FB-99E6EA087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17" y="1364082"/>
            <a:ext cx="4915428" cy="50665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A08514-E528-B238-CD7B-5800D03CC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3"/>
          <a:stretch/>
        </p:blipFill>
        <p:spPr>
          <a:xfrm>
            <a:off x="7065039" y="1364082"/>
            <a:ext cx="4372844" cy="50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88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5557804" cy="727678"/>
            <a:chOff x="3708780" y="2244236"/>
            <a:chExt cx="5557804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55578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3.3</a:t>
              </a:r>
              <a:r>
                <a:rPr lang="zh-CN" altLang="en-US" sz="2800" b="1" dirty="0">
                  <a:latin typeface="+mj-ea"/>
                  <a:ea typeface="+mj-ea"/>
                </a:rPr>
                <a:t>  </a:t>
              </a:r>
              <a:r>
                <a:rPr lang="en-US" altLang="zh-CN" sz="2800" b="1" dirty="0" err="1">
                  <a:latin typeface="+mj-ea"/>
                  <a:ea typeface="+mj-ea"/>
                </a:rPr>
                <a:t>pthread_cancel</a:t>
              </a:r>
              <a:r>
                <a:rPr lang="en-US" altLang="zh-CN" sz="2800" b="1" dirty="0">
                  <a:latin typeface="+mj-ea"/>
                  <a:ea typeface="+mj-ea"/>
                </a:rPr>
                <a:t> </a:t>
              </a:r>
              <a:r>
                <a:rPr lang="zh-CN" altLang="en-US" sz="2800" b="1" dirty="0">
                  <a:latin typeface="+mj-ea"/>
                  <a:ea typeface="+mj-ea"/>
                </a:rPr>
                <a:t>返回值测试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F20A5D7-D553-773C-24CB-6E40D3B4F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90"/>
          <a:stretch/>
        </p:blipFill>
        <p:spPr>
          <a:xfrm>
            <a:off x="734625" y="1318981"/>
            <a:ext cx="5250501" cy="49951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BB9EE2-5AFD-3E0E-1F1C-E74DFA6D1C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61"/>
          <a:stretch/>
        </p:blipFill>
        <p:spPr>
          <a:xfrm>
            <a:off x="6842235" y="1318981"/>
            <a:ext cx="4615140" cy="499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8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5200463" cy="727678"/>
            <a:chOff x="3708780" y="2244236"/>
            <a:chExt cx="5200463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52004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3.4</a:t>
              </a:r>
              <a:r>
                <a:rPr lang="zh-CN" altLang="en-US" sz="2800" b="1" dirty="0">
                  <a:latin typeface="+mj-ea"/>
                  <a:ea typeface="+mj-ea"/>
                </a:rPr>
                <a:t>  </a:t>
              </a:r>
              <a:r>
                <a:rPr lang="en-US" altLang="zh-CN" sz="2800" b="1" dirty="0">
                  <a:latin typeface="+mj-ea"/>
                  <a:ea typeface="+mj-ea"/>
                </a:rPr>
                <a:t>default cancel type </a:t>
              </a:r>
              <a:r>
                <a:rPr lang="zh-CN" altLang="en-US" sz="2800" b="1" dirty="0">
                  <a:latin typeface="+mj-ea"/>
                  <a:ea typeface="+mj-ea"/>
                </a:rPr>
                <a:t>测试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3E27ABD-AD99-47B3-A6F3-47A73F68E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94" y="1230570"/>
            <a:ext cx="4718882" cy="53231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945FAD-C05A-D788-7E7D-82F3135B06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03" y="1230570"/>
            <a:ext cx="4612093" cy="532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15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6420219" cy="727678"/>
            <a:chOff x="3708780" y="2244236"/>
            <a:chExt cx="642021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6420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3.5  asynchronous cancel type</a:t>
              </a:r>
              <a:r>
                <a:rPr lang="zh-CN" altLang="en-US" sz="2800" b="1" dirty="0">
                  <a:latin typeface="+mj-ea"/>
                  <a:ea typeface="+mj-ea"/>
                </a:rPr>
                <a:t> 测试</a:t>
              </a:r>
              <a:endParaRPr lang="en-US" altLang="zh-CN" sz="2800" b="1" dirty="0">
                <a:latin typeface="+mj-ea"/>
                <a:ea typeface="+mj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CE0C4AE-4EF6-4FE8-A69E-9D653B24E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59" y="1103717"/>
            <a:ext cx="4651657" cy="55283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16B048-9266-8A6C-2203-369D0D6E3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62" y="1103717"/>
            <a:ext cx="4455997" cy="552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76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3.6  </a:t>
              </a:r>
              <a:r>
                <a:rPr lang="zh-CN" altLang="en-US" sz="2800" b="1" dirty="0">
                  <a:latin typeface="+mj-ea"/>
                  <a:ea typeface="+mj-ea"/>
                </a:rPr>
                <a:t>信号量基础测试</a:t>
              </a:r>
              <a:endParaRPr lang="en-US" altLang="zh-CN" sz="2800" b="1" dirty="0">
                <a:latin typeface="+mj-ea"/>
                <a:ea typeface="+mj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F5DE585-6E13-FC11-9BCE-D0445C4BC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17" y="1159991"/>
            <a:ext cx="4730495" cy="54435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14A995-9127-1B9C-267C-4FB3EE2980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12" y="1159991"/>
            <a:ext cx="4594809" cy="544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51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20" y="1240971"/>
            <a:ext cx="2489160" cy="21408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3190" y="4325978"/>
            <a:ext cx="4325619" cy="70076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latin typeface="+mj-ea"/>
                <a:ea typeface="+mj-ea"/>
              </a:rPr>
              <a:t>线程机制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88342" y="5124344"/>
            <a:ext cx="6415316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ea typeface="+mj-ea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5" name="矩形 4"/>
          <p:cNvSpPr/>
          <p:nvPr/>
        </p:nvSpPr>
        <p:spPr>
          <a:xfrm>
            <a:off x="3933190" y="3581400"/>
            <a:ext cx="4325619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dirty="0">
                <a:ea typeface="+mj-ea"/>
              </a:rPr>
              <a:t>PART 1 </a:t>
            </a:r>
            <a:endParaRPr lang="zh-CN" altLang="en-US" sz="4000" b="1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2484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45352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3.7  </a:t>
              </a:r>
              <a:r>
                <a:rPr lang="zh-CN" altLang="en-US" sz="2800" b="1" dirty="0">
                  <a:latin typeface="+mj-ea"/>
                  <a:ea typeface="+mj-ea"/>
                </a:rPr>
                <a:t>生产者消费者模型测试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205D7EF-B9F3-BE14-1C92-313089426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19"/>
          <a:stretch/>
        </p:blipFill>
        <p:spPr>
          <a:xfrm>
            <a:off x="890065" y="1180523"/>
            <a:ext cx="4880048" cy="54229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1E474B-5CC7-E3A6-2C4A-D943DDD6ED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76" y="1180523"/>
            <a:ext cx="4922218" cy="54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20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913574" y="735986"/>
            <a:ext cx="8364852" cy="2934704"/>
            <a:chOff x="1540518" y="627938"/>
            <a:chExt cx="9563480" cy="335522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5700" y="1141413"/>
              <a:ext cx="4800600" cy="284175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0628" y="713915"/>
              <a:ext cx="1492072" cy="128328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8747" y="627938"/>
              <a:ext cx="1155700" cy="136926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9683" y="2562290"/>
              <a:ext cx="1238589" cy="90811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163965">
              <a:off x="1722529" y="2701982"/>
              <a:ext cx="1803782" cy="53471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40518" y="999162"/>
              <a:ext cx="1205994" cy="99804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92547" y="927197"/>
              <a:ext cx="1711451" cy="125095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4361612" y="3980980"/>
            <a:ext cx="347242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THANKS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492842" y="4923965"/>
            <a:ext cx="7209958" cy="7238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The user can demonstrate on a projector or computer print the presentation and make it into e used in a wider field The user can demonstrate on a projector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orcomputer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print the</a:t>
            </a:r>
          </a:p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presentation and make it into e used in a wider field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BE07A48-B43D-9DBB-D166-75651507BFED}"/>
              </a:ext>
            </a:extLst>
          </p:cNvPr>
          <p:cNvGrpSpPr/>
          <p:nvPr/>
        </p:nvGrpSpPr>
        <p:grpSpPr>
          <a:xfrm>
            <a:off x="4384467" y="5919418"/>
            <a:ext cx="3027265" cy="405192"/>
            <a:chOff x="5207206" y="5903533"/>
            <a:chExt cx="3027265" cy="40519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7AC440C-EC90-59DE-8247-EA97AF8BF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07206" y="5903533"/>
              <a:ext cx="329994" cy="405192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8E6207-3DE3-F471-C29C-C20ED94E449D}"/>
                </a:ext>
              </a:extLst>
            </p:cNvPr>
            <p:cNvSpPr txBox="1"/>
            <p:nvPr/>
          </p:nvSpPr>
          <p:spPr>
            <a:xfrm>
              <a:off x="5590799" y="5970171"/>
              <a:ext cx="2643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汇报人：陈正昊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20373379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183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D325151-3752-57DF-9807-87429179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59" y="1236663"/>
            <a:ext cx="5657756" cy="438467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FC5809A-4F1E-F95E-7ECF-B43F5238F104}"/>
              </a:ext>
            </a:extLst>
          </p:cNvPr>
          <p:cNvGrpSpPr/>
          <p:nvPr/>
        </p:nvGrpSpPr>
        <p:grpSpPr>
          <a:xfrm>
            <a:off x="5146730" y="4104761"/>
            <a:ext cx="4238084" cy="681560"/>
            <a:chOff x="7325360" y="2384859"/>
            <a:chExt cx="4238084" cy="68156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DACF4A-AFE7-4799-9D3A-739AE4F27E5F}"/>
                </a:ext>
              </a:extLst>
            </p:cNvPr>
            <p:cNvSpPr/>
            <p:nvPr/>
          </p:nvSpPr>
          <p:spPr>
            <a:xfrm>
              <a:off x="7325360" y="2737483"/>
              <a:ext cx="4238084" cy="3289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线程的创建销毁原理及相关函数的设置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7C816BD-93A0-F09D-081B-ADD0659A6570}"/>
                </a:ext>
              </a:extLst>
            </p:cNvPr>
            <p:cNvSpPr/>
            <p:nvPr/>
          </p:nvSpPr>
          <p:spPr>
            <a:xfrm>
              <a:off x="7325360" y="2384859"/>
              <a:ext cx="258345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+mj-ea"/>
                  <a:ea typeface="+mj-ea"/>
                </a:rPr>
                <a:t>1.2 </a:t>
              </a:r>
              <a:r>
                <a:rPr lang="zh-CN" altLang="en-US" b="1" dirty="0">
                  <a:latin typeface="+mj-ea"/>
                  <a:ea typeface="+mj-ea"/>
                </a:rPr>
                <a:t>线程的创建和销毁</a:t>
              </a:r>
              <a:r>
                <a:rPr lang="en-US" altLang="zh-CN" b="1" dirty="0">
                  <a:latin typeface="+mj-ea"/>
                  <a:ea typeface="+mj-ea"/>
                </a:rPr>
                <a:t> 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0737624-B068-026D-A568-08EA0DD76370}"/>
              </a:ext>
            </a:extLst>
          </p:cNvPr>
          <p:cNvGrpSpPr/>
          <p:nvPr/>
        </p:nvGrpSpPr>
        <p:grpSpPr>
          <a:xfrm>
            <a:off x="8067232" y="886118"/>
            <a:ext cx="3120229" cy="940093"/>
            <a:chOff x="7325360" y="2384859"/>
            <a:chExt cx="2583454" cy="94009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7172808-6161-4654-E736-BE0096FE1058}"/>
                </a:ext>
              </a:extLst>
            </p:cNvPr>
            <p:cNvSpPr/>
            <p:nvPr/>
          </p:nvSpPr>
          <p:spPr>
            <a:xfrm>
              <a:off x="7325360" y="2737483"/>
              <a:ext cx="2583454" cy="5874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实现用户接口，直接为用户提供服务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5E5F90-5149-55D9-F0E7-B5365EA39AF2}"/>
                </a:ext>
              </a:extLst>
            </p:cNvPr>
            <p:cNvSpPr/>
            <p:nvPr/>
          </p:nvSpPr>
          <p:spPr>
            <a:xfrm>
              <a:off x="7325360" y="2384859"/>
              <a:ext cx="2513257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latin typeface="+mj-ea"/>
                  <a:ea typeface="+mj-ea"/>
                </a:rPr>
                <a:t>1.5 </a:t>
              </a:r>
              <a:r>
                <a:rPr lang="zh-CN" altLang="en-US" b="1" dirty="0">
                  <a:latin typeface="+mj-ea"/>
                  <a:ea typeface="+mj-ea"/>
                </a:rPr>
                <a:t>用户接口实现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0288D30-9061-870E-23D2-C38679DBF867}"/>
              </a:ext>
            </a:extLst>
          </p:cNvPr>
          <p:cNvGrpSpPr/>
          <p:nvPr/>
        </p:nvGrpSpPr>
        <p:grpSpPr>
          <a:xfrm>
            <a:off x="7265772" y="2484265"/>
            <a:ext cx="3755863" cy="725519"/>
            <a:chOff x="7807580" y="2340900"/>
            <a:chExt cx="3755863" cy="72551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29752E2-99A1-39CC-AF62-D3B4529AC99F}"/>
                </a:ext>
              </a:extLst>
            </p:cNvPr>
            <p:cNvSpPr/>
            <p:nvPr/>
          </p:nvSpPr>
          <p:spPr>
            <a:xfrm>
              <a:off x="7807580" y="2737483"/>
              <a:ext cx="3755863" cy="3289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为用户接口函数提供内核服务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1F21C02-09F0-DE20-4FBD-1D150DA44FA1}"/>
                </a:ext>
              </a:extLst>
            </p:cNvPr>
            <p:cNvSpPr/>
            <p:nvPr/>
          </p:nvSpPr>
          <p:spPr>
            <a:xfrm>
              <a:off x="7832779" y="2340900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latin typeface="+mj-ea"/>
                  <a:ea typeface="+mj-ea"/>
                </a:rPr>
                <a:t>1.4 </a:t>
              </a:r>
              <a:r>
                <a:rPr lang="zh-CN" altLang="en-US" b="1" dirty="0">
                  <a:latin typeface="+mj-ea"/>
                  <a:ea typeface="+mj-ea"/>
                </a:rPr>
                <a:t>相关系统调用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A1C2CF4-4A5C-4569-71AD-C62AAFC98879}"/>
              </a:ext>
            </a:extLst>
          </p:cNvPr>
          <p:cNvGrpSpPr/>
          <p:nvPr/>
        </p:nvGrpSpPr>
        <p:grpSpPr>
          <a:xfrm>
            <a:off x="810639" y="4351873"/>
            <a:ext cx="2235742" cy="681560"/>
            <a:chOff x="8336782" y="2384859"/>
            <a:chExt cx="3226662" cy="68156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DB2B101-9707-D016-B21D-CC3DD7255868}"/>
                </a:ext>
              </a:extLst>
            </p:cNvPr>
            <p:cNvSpPr/>
            <p:nvPr/>
          </p:nvSpPr>
          <p:spPr>
            <a:xfrm>
              <a:off x="8336782" y="2737483"/>
              <a:ext cx="3226662" cy="3289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进程控制块和线程控制块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5BD22DF-DD7F-4110-3E2C-149A34D4CF11}"/>
                </a:ext>
              </a:extLst>
            </p:cNvPr>
            <p:cNvSpPr/>
            <p:nvPr/>
          </p:nvSpPr>
          <p:spPr>
            <a:xfrm>
              <a:off x="8611673" y="2384859"/>
              <a:ext cx="2951771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b="1" dirty="0">
                  <a:latin typeface="+mj-ea"/>
                  <a:ea typeface="+mj-ea"/>
                </a:rPr>
                <a:t>1.1</a:t>
              </a:r>
              <a:r>
                <a:rPr lang="zh-CN" altLang="en-US" b="1" dirty="0">
                  <a:latin typeface="+mj-ea"/>
                  <a:ea typeface="+mj-ea"/>
                </a:rPr>
                <a:t> 相关数据结构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9642C5D-0C45-F646-41F1-BFDDA3A4C7D0}"/>
              </a:ext>
            </a:extLst>
          </p:cNvPr>
          <p:cNvGrpSpPr/>
          <p:nvPr/>
        </p:nvGrpSpPr>
        <p:grpSpPr>
          <a:xfrm>
            <a:off x="3119664" y="2828240"/>
            <a:ext cx="2235742" cy="681560"/>
            <a:chOff x="8336782" y="2384859"/>
            <a:chExt cx="3226662" cy="68156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4170921-AC98-125D-0057-46706D4F99F8}"/>
                </a:ext>
              </a:extLst>
            </p:cNvPr>
            <p:cNvSpPr/>
            <p:nvPr/>
          </p:nvSpPr>
          <p:spPr>
            <a:xfrm>
              <a:off x="8336782" y="2737483"/>
              <a:ext cx="3226662" cy="3289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线程的切换方式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80E4935-F62B-2DEC-1A53-03F67F672217}"/>
                </a:ext>
              </a:extLst>
            </p:cNvPr>
            <p:cNvSpPr/>
            <p:nvPr/>
          </p:nvSpPr>
          <p:spPr>
            <a:xfrm>
              <a:off x="8806132" y="2384859"/>
              <a:ext cx="2757312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b="1" dirty="0">
                  <a:latin typeface="+mj-ea"/>
                  <a:ea typeface="+mj-ea"/>
                </a:rPr>
                <a:t>1.3</a:t>
              </a:r>
              <a:r>
                <a:rPr lang="zh-CN" altLang="en-US" b="1" dirty="0">
                  <a:latin typeface="+mj-ea"/>
                  <a:ea typeface="+mj-ea"/>
                </a:rPr>
                <a:t> 线程的调度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807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8F48C6AE-F346-38EA-0246-F2AB8CAD6782}"/>
              </a:ext>
            </a:extLst>
          </p:cNvPr>
          <p:cNvSpPr/>
          <p:nvPr/>
        </p:nvSpPr>
        <p:spPr>
          <a:xfrm>
            <a:off x="195023" y="1179766"/>
            <a:ext cx="4306084" cy="15539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1188F27-6F0B-51D2-9C17-DEFAB7EC69BD}"/>
              </a:ext>
            </a:extLst>
          </p:cNvPr>
          <p:cNvSpPr/>
          <p:nvPr/>
        </p:nvSpPr>
        <p:spPr>
          <a:xfrm>
            <a:off x="195022" y="2820472"/>
            <a:ext cx="4306084" cy="9045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FDC6772-53F7-9EAB-ADEE-C366D4A1723C}"/>
              </a:ext>
            </a:extLst>
          </p:cNvPr>
          <p:cNvSpPr/>
          <p:nvPr/>
        </p:nvSpPr>
        <p:spPr>
          <a:xfrm>
            <a:off x="195022" y="3838002"/>
            <a:ext cx="4306084" cy="14001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8F78B44-E06A-A38D-11D3-CBD75BFB7C2C}"/>
              </a:ext>
            </a:extLst>
          </p:cNvPr>
          <p:cNvSpPr/>
          <p:nvPr/>
        </p:nvSpPr>
        <p:spPr>
          <a:xfrm>
            <a:off x="195022" y="5426111"/>
            <a:ext cx="4306084" cy="12411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491B401B-5A6A-0959-2E24-A1FA4B6320AC}"/>
              </a:ext>
            </a:extLst>
          </p:cNvPr>
          <p:cNvSpPr/>
          <p:nvPr/>
        </p:nvSpPr>
        <p:spPr>
          <a:xfrm>
            <a:off x="7540159" y="1179765"/>
            <a:ext cx="4306084" cy="6804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B581AD0-1EF0-F6FF-D078-8768C64085CB}"/>
              </a:ext>
            </a:extLst>
          </p:cNvPr>
          <p:cNvSpPr/>
          <p:nvPr/>
        </p:nvSpPr>
        <p:spPr>
          <a:xfrm>
            <a:off x="7539718" y="2054624"/>
            <a:ext cx="4306084" cy="6339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125A9B4-84EB-335D-BA66-E0D81D012D77}"/>
              </a:ext>
            </a:extLst>
          </p:cNvPr>
          <p:cNvSpPr/>
          <p:nvPr/>
        </p:nvSpPr>
        <p:spPr>
          <a:xfrm>
            <a:off x="7541389" y="2882909"/>
            <a:ext cx="4306084" cy="8676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39ACD7EA-905D-1787-59B3-CE9DEBE49904}"/>
              </a:ext>
            </a:extLst>
          </p:cNvPr>
          <p:cNvSpPr/>
          <p:nvPr/>
        </p:nvSpPr>
        <p:spPr>
          <a:xfrm>
            <a:off x="7539718" y="3915986"/>
            <a:ext cx="4306084" cy="13222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A5490428-151B-E0F9-2A58-788FD03E291D}"/>
              </a:ext>
            </a:extLst>
          </p:cNvPr>
          <p:cNvSpPr/>
          <p:nvPr/>
        </p:nvSpPr>
        <p:spPr>
          <a:xfrm>
            <a:off x="7539718" y="5403597"/>
            <a:ext cx="4306084" cy="1263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29915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1.1 </a:t>
              </a:r>
              <a:r>
                <a:rPr lang="zh-CN" altLang="en-US" sz="2800" b="1" dirty="0">
                  <a:latin typeface="+mj-ea"/>
                  <a:ea typeface="+mj-ea"/>
                </a:rPr>
                <a:t>相关数据结构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4300" y="1179766"/>
            <a:ext cx="4238084" cy="1090968"/>
            <a:chOff x="7325360" y="2384859"/>
            <a:chExt cx="4238084" cy="1090968"/>
          </a:xfrm>
        </p:grpSpPr>
        <p:sp>
          <p:nvSpPr>
            <p:cNvPr id="8" name="矩形 7"/>
            <p:cNvSpPr/>
            <p:nvPr/>
          </p:nvSpPr>
          <p:spPr>
            <a:xfrm>
              <a:off x="7325360" y="2737483"/>
              <a:ext cx="4238084" cy="73834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latin typeface="+mj-ea"/>
                  <a:ea typeface="+mj-ea"/>
                </a:rPr>
                <a:t>线程标识符。</a:t>
              </a:r>
              <a:r>
                <a:rPr lang="en-US" altLang="zh-CN" sz="1200" dirty="0">
                  <a:latin typeface="+mj-ea"/>
                  <a:ea typeface="+mj-ea"/>
                </a:rPr>
                <a:t>0-4</a:t>
              </a:r>
              <a:r>
                <a:rPr lang="zh-CN" altLang="en-US" sz="1200" dirty="0">
                  <a:latin typeface="+mj-ea"/>
                  <a:ea typeface="+mj-ea"/>
                </a:rPr>
                <a:t>位表示该线程是所属进程中的第几号线程（每个进程中最多同时运行</a:t>
              </a:r>
              <a:r>
                <a:rPr lang="en-US" altLang="zh-CN" sz="1200" dirty="0">
                  <a:latin typeface="+mj-ea"/>
                  <a:ea typeface="+mj-ea"/>
                </a:rPr>
                <a:t>32</a:t>
              </a:r>
              <a:r>
                <a:rPr lang="zh-CN" altLang="en-US" sz="1200" dirty="0">
                  <a:latin typeface="+mj-ea"/>
                  <a:ea typeface="+mj-ea"/>
                </a:rPr>
                <a:t>个线程），</a:t>
              </a:r>
              <a:r>
                <a:rPr lang="en-US" altLang="zh-CN" sz="1200" dirty="0">
                  <a:latin typeface="+mj-ea"/>
                  <a:ea typeface="+mj-ea"/>
                </a:rPr>
                <a:t>4-31</a:t>
              </a:r>
              <a:r>
                <a:rPr lang="zh-CN" altLang="en-US" sz="1200" dirty="0">
                  <a:latin typeface="+mj-ea"/>
                  <a:ea typeface="+mj-ea"/>
                </a:rPr>
                <a:t>位记录线程所属进程的</a:t>
              </a:r>
              <a:r>
                <a:rPr lang="en-US" altLang="zh-CN" sz="1200" dirty="0" err="1">
                  <a:latin typeface="+mj-ea"/>
                  <a:ea typeface="+mj-ea"/>
                </a:rPr>
                <a:t>envid</a:t>
              </a:r>
              <a:r>
                <a:rPr lang="zh-CN" altLang="en-US" sz="1200" dirty="0">
                  <a:latin typeface="+mj-ea"/>
                  <a:ea typeface="+mj-ea"/>
                </a:rPr>
                <a:t>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325360" y="2384859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b="1" dirty="0" err="1">
                  <a:latin typeface="+mj-ea"/>
                  <a:ea typeface="+mj-ea"/>
                </a:rPr>
                <a:t>thread_id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65BC0A8-3597-64ED-7BA5-F8B22F1B4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17" t="21928" r="14314" b="20660"/>
          <a:stretch/>
        </p:blipFill>
        <p:spPr>
          <a:xfrm>
            <a:off x="2324621" y="2171147"/>
            <a:ext cx="2119042" cy="50075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5C158D-A871-7A54-00A2-98621A9EDF08}"/>
              </a:ext>
            </a:extLst>
          </p:cNvPr>
          <p:cNvGrpSpPr/>
          <p:nvPr/>
        </p:nvGrpSpPr>
        <p:grpSpPr>
          <a:xfrm>
            <a:off x="205578" y="2834427"/>
            <a:ext cx="4238084" cy="869369"/>
            <a:chOff x="7325360" y="2384859"/>
            <a:chExt cx="4238084" cy="86936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7618BD5-D191-29DC-EEC6-F72280DB5EAF}"/>
                </a:ext>
              </a:extLst>
            </p:cNvPr>
            <p:cNvSpPr/>
            <p:nvPr/>
          </p:nvSpPr>
          <p:spPr>
            <a:xfrm>
              <a:off x="7325360" y="2737483"/>
              <a:ext cx="4238084" cy="5167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latin typeface="+mj-ea"/>
                  <a:ea typeface="+mj-ea"/>
                </a:rPr>
                <a:t>线程的优先级。线程通过优先级来确定时间片的大小，属于同一进程的所有线程优先级相同。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B378027-DEA7-3F42-C44D-55652D737A16}"/>
                </a:ext>
              </a:extLst>
            </p:cNvPr>
            <p:cNvSpPr/>
            <p:nvPr/>
          </p:nvSpPr>
          <p:spPr>
            <a:xfrm>
              <a:off x="7325360" y="2384859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b="1" dirty="0" err="1">
                  <a:latin typeface="+mj-ea"/>
                  <a:ea typeface="+mj-ea"/>
                </a:rPr>
                <a:t>thread_pri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7082FE-6F99-D2C0-5D29-DC9D84F744C8}"/>
              </a:ext>
            </a:extLst>
          </p:cNvPr>
          <p:cNvGrpSpPr/>
          <p:nvPr/>
        </p:nvGrpSpPr>
        <p:grpSpPr>
          <a:xfrm>
            <a:off x="220979" y="3838002"/>
            <a:ext cx="4239723" cy="841518"/>
            <a:chOff x="7325360" y="2334185"/>
            <a:chExt cx="4239723" cy="84151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79B1B31-7F4A-72F6-B6BD-209C2C790B56}"/>
                </a:ext>
              </a:extLst>
            </p:cNvPr>
            <p:cNvSpPr/>
            <p:nvPr/>
          </p:nvSpPr>
          <p:spPr>
            <a:xfrm>
              <a:off x="7326999" y="2658958"/>
              <a:ext cx="4238084" cy="5167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latin typeface="+mj-ea"/>
                  <a:ea typeface="+mj-ea"/>
                </a:rPr>
                <a:t>线程的标志位集合。这里采用状态压缩的方式，每一位分别表示不同的标志位。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01693E-C834-3F35-A2CA-981BFD5274D5}"/>
                </a:ext>
              </a:extLst>
            </p:cNvPr>
            <p:cNvSpPr/>
            <p:nvPr/>
          </p:nvSpPr>
          <p:spPr>
            <a:xfrm>
              <a:off x="7325360" y="2334185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b="1" dirty="0" err="1">
                  <a:latin typeface="+mj-ea"/>
                  <a:ea typeface="+mj-ea"/>
                </a:rPr>
                <a:t>thread_tag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7104D76C-B4B5-38BE-EB04-6CD63741B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49" y="4679520"/>
            <a:ext cx="1529558" cy="485089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8B13008B-84C3-E6E4-2B55-EDE8CD3F06D6}"/>
              </a:ext>
            </a:extLst>
          </p:cNvPr>
          <p:cNvGrpSpPr/>
          <p:nvPr/>
        </p:nvGrpSpPr>
        <p:grpSpPr>
          <a:xfrm>
            <a:off x="234300" y="5426111"/>
            <a:ext cx="4059996" cy="647769"/>
            <a:chOff x="7325360" y="2384859"/>
            <a:chExt cx="4238084" cy="64776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47CE66F-2F80-869B-8668-B1BE066F4BB8}"/>
                </a:ext>
              </a:extLst>
            </p:cNvPr>
            <p:cNvSpPr/>
            <p:nvPr/>
          </p:nvSpPr>
          <p:spPr>
            <a:xfrm>
              <a:off x="7325360" y="2737483"/>
              <a:ext cx="4238084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latin typeface="+mj-ea"/>
                  <a:ea typeface="+mj-ea"/>
                </a:rPr>
                <a:t>线程的运行状态。有三个可取值：</a:t>
              </a:r>
              <a:r>
                <a:rPr lang="en-US" altLang="zh-CN" sz="1200" dirty="0">
                  <a:latin typeface="+mj-ea"/>
                  <a:ea typeface="+mj-ea"/>
                </a:rPr>
                <a:t>0</a:t>
              </a:r>
              <a:r>
                <a:rPr lang="zh-CN" altLang="en-US" sz="1200" dirty="0">
                  <a:latin typeface="+mj-ea"/>
                  <a:ea typeface="+mj-ea"/>
                </a:rPr>
                <a:t>，</a:t>
              </a:r>
              <a:r>
                <a:rPr lang="en-US" altLang="zh-CN" sz="1200" dirty="0">
                  <a:latin typeface="+mj-ea"/>
                  <a:ea typeface="+mj-ea"/>
                </a:rPr>
                <a:t>1</a:t>
              </a:r>
              <a:r>
                <a:rPr lang="zh-CN" altLang="en-US" sz="1200" dirty="0">
                  <a:latin typeface="+mj-ea"/>
                  <a:ea typeface="+mj-ea"/>
                </a:rPr>
                <a:t>，</a:t>
              </a:r>
              <a:r>
                <a:rPr lang="en-US" altLang="zh-CN" sz="1200" dirty="0">
                  <a:latin typeface="+mj-ea"/>
                  <a:ea typeface="+mj-ea"/>
                </a:rPr>
                <a:t>2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3CD284F-3DD8-1F07-6A02-AF49BF76BE1C}"/>
                </a:ext>
              </a:extLst>
            </p:cNvPr>
            <p:cNvSpPr/>
            <p:nvPr/>
          </p:nvSpPr>
          <p:spPr>
            <a:xfrm>
              <a:off x="7325360" y="2384859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b="1" dirty="0" err="1">
                  <a:latin typeface="+mj-ea"/>
                  <a:ea typeface="+mj-ea"/>
                </a:rPr>
                <a:t>thread_status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F0A6DA16-DCD2-E15E-1EC3-345275C673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46"/>
          <a:stretch/>
        </p:blipFill>
        <p:spPr>
          <a:xfrm>
            <a:off x="345093" y="6141928"/>
            <a:ext cx="1726260" cy="381759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D5365538-2262-7A1E-77F3-2CB9D2725D21}"/>
              </a:ext>
            </a:extLst>
          </p:cNvPr>
          <p:cNvGrpSpPr/>
          <p:nvPr/>
        </p:nvGrpSpPr>
        <p:grpSpPr>
          <a:xfrm>
            <a:off x="7612157" y="1171749"/>
            <a:ext cx="4059996" cy="647769"/>
            <a:chOff x="7325360" y="2384859"/>
            <a:chExt cx="4238084" cy="64776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0EC9C89-F4F7-A467-19E1-E62365259C4E}"/>
                </a:ext>
              </a:extLst>
            </p:cNvPr>
            <p:cNvSpPr/>
            <p:nvPr/>
          </p:nvSpPr>
          <p:spPr>
            <a:xfrm>
              <a:off x="7325360" y="2737483"/>
              <a:ext cx="4238084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存储寄存器现场的数据结构</a:t>
              </a:r>
              <a:r>
                <a:rPr lang="zh-CN" altLang="en-US" sz="1200" dirty="0">
                  <a:solidFill>
                    <a:srgbClr val="333333"/>
                  </a:solidFill>
                  <a:latin typeface="Helvetica Neue"/>
                </a:rPr>
                <a:t>。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C516B91-C6EB-D267-2C16-D634894DC50A}"/>
                </a:ext>
              </a:extLst>
            </p:cNvPr>
            <p:cNvSpPr/>
            <p:nvPr/>
          </p:nvSpPr>
          <p:spPr>
            <a:xfrm>
              <a:off x="7325360" y="2384859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b="1" dirty="0" err="1">
                  <a:latin typeface="+mj-ea"/>
                  <a:ea typeface="+mj-ea"/>
                </a:rPr>
                <a:t>thread_tf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A24E9E4-77E2-65DB-3FCA-718A258EF396}"/>
              </a:ext>
            </a:extLst>
          </p:cNvPr>
          <p:cNvGrpSpPr/>
          <p:nvPr/>
        </p:nvGrpSpPr>
        <p:grpSpPr>
          <a:xfrm>
            <a:off x="7612157" y="2013887"/>
            <a:ext cx="4059996" cy="703615"/>
            <a:chOff x="7325360" y="2384859"/>
            <a:chExt cx="4238084" cy="647769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FF75A80-EED9-BCA2-A7F9-53B1AEC9C496}"/>
                </a:ext>
              </a:extLst>
            </p:cNvPr>
            <p:cNvSpPr/>
            <p:nvPr/>
          </p:nvSpPr>
          <p:spPr>
            <a:xfrm>
              <a:off x="7325360" y="2737483"/>
              <a:ext cx="4238084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用来保存线程返回值</a:t>
              </a:r>
              <a:r>
                <a:rPr lang="zh-CN" altLang="en-US" sz="1200" dirty="0">
                  <a:solidFill>
                    <a:srgbClr val="333333"/>
                  </a:solidFill>
                  <a:latin typeface="Helvetica Neue"/>
                </a:rPr>
                <a:t>。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A838A32-44A8-2CF7-6DFC-FF3A2DD12B32}"/>
                </a:ext>
              </a:extLst>
            </p:cNvPr>
            <p:cNvSpPr/>
            <p:nvPr/>
          </p:nvSpPr>
          <p:spPr>
            <a:xfrm>
              <a:off x="7325361" y="2384859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b="1" dirty="0" err="1">
                  <a:latin typeface="+mj-ea"/>
                  <a:ea typeface="+mj-ea"/>
                </a:rPr>
                <a:t>thread_retval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872EB7D-6D57-876E-04BA-7782169D8365}"/>
              </a:ext>
            </a:extLst>
          </p:cNvPr>
          <p:cNvGrpSpPr/>
          <p:nvPr/>
        </p:nvGrpSpPr>
        <p:grpSpPr>
          <a:xfrm>
            <a:off x="7575418" y="2853948"/>
            <a:ext cx="3877037" cy="869047"/>
            <a:chOff x="7325360" y="2384859"/>
            <a:chExt cx="4238084" cy="869047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0E48B82-B8DB-6394-2FE4-032A20187A69}"/>
                </a:ext>
              </a:extLst>
            </p:cNvPr>
            <p:cNvSpPr/>
            <p:nvPr/>
          </p:nvSpPr>
          <p:spPr>
            <a:xfrm>
              <a:off x="7325360" y="2737483"/>
              <a:ext cx="4238084" cy="5164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是指向线程返回值的指针。该指针的拥有者是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"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调用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join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的线程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"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，指针指向的是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"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被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join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作用的线程的返回值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"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。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31202D4-239D-3C0D-14D9-2021F35C3220}"/>
                </a:ext>
              </a:extLst>
            </p:cNvPr>
            <p:cNvSpPr/>
            <p:nvPr/>
          </p:nvSpPr>
          <p:spPr>
            <a:xfrm>
              <a:off x="7325360" y="2384859"/>
              <a:ext cx="2833637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b="1" dirty="0" err="1">
                  <a:latin typeface="+mj-ea"/>
                  <a:ea typeface="+mj-ea"/>
                </a:rPr>
                <a:t>thread_retval_ptr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18E3B43-609C-0DC2-A91A-361182B4F5B2}"/>
              </a:ext>
            </a:extLst>
          </p:cNvPr>
          <p:cNvGrpSpPr/>
          <p:nvPr/>
        </p:nvGrpSpPr>
        <p:grpSpPr>
          <a:xfrm>
            <a:off x="7575418" y="3893432"/>
            <a:ext cx="3877037" cy="1312246"/>
            <a:chOff x="7325358" y="2384859"/>
            <a:chExt cx="4238086" cy="131224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A3BA1C4-42E7-26F5-36D6-2607B7C53803}"/>
                </a:ext>
              </a:extLst>
            </p:cNvPr>
            <p:cNvSpPr/>
            <p:nvPr/>
          </p:nvSpPr>
          <p:spPr>
            <a:xfrm>
              <a:off x="7325360" y="2737483"/>
              <a:ext cx="4238084" cy="95962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保存的是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“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调用 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join 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的线程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”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，而拥有这个变量的是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“ join 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作用的线程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”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。当某个线程结束时，如果它本身是被 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join 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的，则会将自身返回值 </a:t>
              </a:r>
              <a:r>
                <a:rPr lang="en-US" altLang="zh-CN" sz="1200" b="0" i="0" dirty="0" err="1">
                  <a:solidFill>
                    <a:srgbClr val="333333"/>
                  </a:solidFill>
                  <a:effectLst/>
                  <a:latin typeface="Helvetica Neue"/>
                </a:rPr>
                <a:t>thread_retval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 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存储到 *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(caller-&gt;</a:t>
              </a:r>
              <a:r>
                <a:rPr lang="en-US" altLang="zh-CN" sz="1200" b="0" i="0" dirty="0" err="1">
                  <a:solidFill>
                    <a:srgbClr val="333333"/>
                  </a:solidFill>
                  <a:effectLst/>
                  <a:latin typeface="Helvetica Neue"/>
                </a:rPr>
                <a:t>thread_retval_ptr</a:t>
              </a:r>
              <a:r>
                <a:rPr lang="en-US" altLang="zh-CN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) </a:t>
              </a: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中。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67839DD-E87D-B71B-2A09-0A0919A06B46}"/>
                </a:ext>
              </a:extLst>
            </p:cNvPr>
            <p:cNvSpPr/>
            <p:nvPr/>
          </p:nvSpPr>
          <p:spPr>
            <a:xfrm>
              <a:off x="7325358" y="2384859"/>
              <a:ext cx="2898729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b="1" dirty="0" err="1">
                  <a:latin typeface="+mj-ea"/>
                  <a:ea typeface="+mj-ea"/>
                </a:rPr>
                <a:t>thread_join_caller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1007AB5-6655-1BEE-6941-B92CB40384C8}"/>
              </a:ext>
            </a:extLst>
          </p:cNvPr>
          <p:cNvGrpSpPr/>
          <p:nvPr/>
        </p:nvGrpSpPr>
        <p:grpSpPr>
          <a:xfrm>
            <a:off x="7612157" y="5426432"/>
            <a:ext cx="4059996" cy="647448"/>
            <a:chOff x="7325360" y="2384859"/>
            <a:chExt cx="4238084" cy="647448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271D405C-CCFF-A9CF-64CF-C5F76FFC1133}"/>
                </a:ext>
              </a:extLst>
            </p:cNvPr>
            <p:cNvSpPr/>
            <p:nvPr/>
          </p:nvSpPr>
          <p:spPr>
            <a:xfrm>
              <a:off x="7325360" y="2737483"/>
              <a:ext cx="4238084" cy="2948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线程的撤销类型，</a:t>
              </a:r>
              <a:r>
                <a:rPr lang="zh-CN" altLang="en-US" sz="1200" dirty="0">
                  <a:solidFill>
                    <a:srgbClr val="333333"/>
                  </a:solidFill>
                  <a:latin typeface="Helvetica Neue"/>
                </a:rPr>
                <a:t>可以取</a:t>
              </a:r>
              <a:r>
                <a:rPr lang="en-US" altLang="zh-CN" sz="1200" dirty="0">
                  <a:solidFill>
                    <a:srgbClr val="333333"/>
                  </a:solidFill>
                  <a:latin typeface="Helvetica Neue"/>
                </a:rPr>
                <a:t>0</a:t>
              </a:r>
              <a:r>
                <a:rPr lang="zh-CN" altLang="en-US" sz="1200" dirty="0">
                  <a:solidFill>
                    <a:srgbClr val="333333"/>
                  </a:solidFill>
                  <a:latin typeface="Helvetica Neue"/>
                </a:rPr>
                <a:t>和</a:t>
              </a:r>
              <a:r>
                <a:rPr lang="en-US" altLang="zh-CN" sz="1200" dirty="0">
                  <a:solidFill>
                    <a:srgbClr val="333333"/>
                  </a:solidFill>
                  <a:latin typeface="Helvetica Neue"/>
                </a:rPr>
                <a:t>1</a:t>
              </a:r>
              <a:r>
                <a:rPr lang="zh-CN" altLang="en-US" sz="1200" dirty="0">
                  <a:solidFill>
                    <a:srgbClr val="333333"/>
                  </a:solidFill>
                  <a:latin typeface="Helvetica Neue"/>
                </a:rPr>
                <a:t>两个值。</a:t>
              </a:r>
              <a:endParaRPr lang="zh-CN" altLang="en-US" sz="1200" dirty="0">
                <a:latin typeface="+mj-ea"/>
                <a:ea typeface="+mj-ea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2A42730-D417-D212-EFE4-472A5D826340}"/>
                </a:ext>
              </a:extLst>
            </p:cNvPr>
            <p:cNvSpPr/>
            <p:nvPr/>
          </p:nvSpPr>
          <p:spPr>
            <a:xfrm>
              <a:off x="7325360" y="2384859"/>
              <a:ext cx="2542506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b="1" dirty="0" err="1">
                  <a:latin typeface="+mj-ea"/>
                  <a:ea typeface="+mj-ea"/>
                </a:rPr>
                <a:t>thread_cancel_type</a:t>
              </a:r>
              <a:endParaRPr lang="zh-CN" altLang="en-US" sz="1600" b="1" dirty="0">
                <a:latin typeface="+mj-ea"/>
                <a:ea typeface="+mj-ea"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1E790BA1-F9AD-6FED-1F25-058C849CC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379" y="6185395"/>
            <a:ext cx="2082483" cy="294824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6F521932-259B-DAEE-4B8E-9C0A5D6CB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790" y="2703296"/>
            <a:ext cx="2659279" cy="184417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84CC4BF9-7E97-44BE-DED8-F0355A53A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853" y="2337772"/>
            <a:ext cx="1980537" cy="27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18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44FFE364-E6BD-AB3A-B972-EDB41D148F19}"/>
              </a:ext>
            </a:extLst>
          </p:cNvPr>
          <p:cNvSpPr/>
          <p:nvPr/>
        </p:nvSpPr>
        <p:spPr>
          <a:xfrm>
            <a:off x="6795686" y="4302605"/>
            <a:ext cx="4378841" cy="11919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C12EEB-6721-3F5E-A518-E16081C9DEA2}"/>
              </a:ext>
            </a:extLst>
          </p:cNvPr>
          <p:cNvSpPr/>
          <p:nvPr/>
        </p:nvSpPr>
        <p:spPr>
          <a:xfrm>
            <a:off x="6798065" y="1789651"/>
            <a:ext cx="4378842" cy="17944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29915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1.1 </a:t>
              </a:r>
              <a:r>
                <a:rPr lang="zh-CN" altLang="en-US" sz="2800" b="1" dirty="0">
                  <a:latin typeface="+mj-ea"/>
                  <a:ea typeface="+mj-ea"/>
                </a:rPr>
                <a:t>相关数据结构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866064" y="4378694"/>
            <a:ext cx="4238085" cy="940093"/>
            <a:chOff x="7325359" y="2384859"/>
            <a:chExt cx="4238085" cy="940093"/>
          </a:xfrm>
        </p:grpSpPr>
        <p:sp>
          <p:nvSpPr>
            <p:cNvPr id="8" name="矩形 7"/>
            <p:cNvSpPr/>
            <p:nvPr/>
          </p:nvSpPr>
          <p:spPr>
            <a:xfrm>
              <a:off x="7325360" y="2737483"/>
              <a:ext cx="4238084" cy="5874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存储线程控制块的数组。因为进程中最多有</a:t>
              </a:r>
              <a:r>
                <a:rPr lang="en-US" altLang="zh-CN" sz="1400" dirty="0">
                  <a:latin typeface="+mj-ea"/>
                  <a:ea typeface="+mj-ea"/>
                </a:rPr>
                <a:t>32</a:t>
              </a:r>
              <a:r>
                <a:rPr lang="zh-CN" altLang="en-US" sz="1400" dirty="0">
                  <a:latin typeface="+mj-ea"/>
                  <a:ea typeface="+mj-ea"/>
                </a:rPr>
                <a:t>个线程，所以数组的大小为</a:t>
              </a:r>
              <a:r>
                <a:rPr lang="en-US" altLang="zh-CN" sz="1400" dirty="0">
                  <a:latin typeface="+mj-ea"/>
                  <a:ea typeface="+mj-ea"/>
                </a:rPr>
                <a:t>32</a:t>
              </a:r>
              <a:r>
                <a:rPr lang="zh-CN" altLang="en-US" sz="1400" dirty="0">
                  <a:latin typeface="+mj-ea"/>
                  <a:ea typeface="+mj-ea"/>
                </a:rPr>
                <a:t>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325359" y="2384859"/>
              <a:ext cx="2497447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 err="1">
                  <a:latin typeface="+mj-ea"/>
                  <a:ea typeface="+mj-ea"/>
                </a:rPr>
                <a:t>env_threads</a:t>
              </a:r>
              <a:r>
                <a:rPr lang="en-US" altLang="zh-CN" b="1" dirty="0">
                  <a:latin typeface="+mj-ea"/>
                  <a:ea typeface="+mj-ea"/>
                </a:rPr>
                <a:t>[32]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90FE8CD-561D-6822-16CF-8F45C905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32" y="1230570"/>
            <a:ext cx="5475375" cy="53729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E9A85C2-8504-327F-1C36-DF0F77C401FC}"/>
              </a:ext>
            </a:extLst>
          </p:cNvPr>
          <p:cNvSpPr/>
          <p:nvPr/>
        </p:nvSpPr>
        <p:spPr>
          <a:xfrm>
            <a:off x="793531" y="1434662"/>
            <a:ext cx="3736428" cy="1576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2D3C95-77AF-A425-4025-849916BCB39B}"/>
              </a:ext>
            </a:extLst>
          </p:cNvPr>
          <p:cNvSpPr/>
          <p:nvPr/>
        </p:nvSpPr>
        <p:spPr>
          <a:xfrm>
            <a:off x="793531" y="2084284"/>
            <a:ext cx="4398579" cy="1576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0C2519-BBC4-D61A-D2C6-7C18A6003EE0}"/>
              </a:ext>
            </a:extLst>
          </p:cNvPr>
          <p:cNvSpPr/>
          <p:nvPr/>
        </p:nvSpPr>
        <p:spPr>
          <a:xfrm>
            <a:off x="793531" y="6048703"/>
            <a:ext cx="2086303" cy="34158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6E592F4-0BFA-894B-4396-63BD19E7116A}"/>
              </a:ext>
            </a:extLst>
          </p:cNvPr>
          <p:cNvGrpSpPr/>
          <p:nvPr/>
        </p:nvGrpSpPr>
        <p:grpSpPr>
          <a:xfrm>
            <a:off x="6866064" y="1797874"/>
            <a:ext cx="4238085" cy="1715689"/>
            <a:chOff x="7325359" y="2384859"/>
            <a:chExt cx="4238085" cy="171568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61A33F1-F539-72B5-0A43-5E70855113F5}"/>
                </a:ext>
              </a:extLst>
            </p:cNvPr>
            <p:cNvSpPr/>
            <p:nvPr/>
          </p:nvSpPr>
          <p:spPr>
            <a:xfrm>
              <a:off x="7325360" y="2737483"/>
              <a:ext cx="4238084" cy="13630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latin typeface="+mj-ea"/>
                  <a:ea typeface="+mj-ea"/>
                </a:rPr>
                <a:t>是用来记录线程使用状态的位图。一个进程中最多有 </a:t>
              </a:r>
              <a:r>
                <a:rPr lang="en-US" altLang="zh-CN" sz="1400" dirty="0">
                  <a:latin typeface="+mj-ea"/>
                  <a:ea typeface="+mj-ea"/>
                </a:rPr>
                <a:t>32 </a:t>
              </a:r>
              <a:r>
                <a:rPr lang="zh-CN" altLang="en-US" sz="1400" dirty="0">
                  <a:latin typeface="+mj-ea"/>
                  <a:ea typeface="+mj-ea"/>
                </a:rPr>
                <a:t>个线程，正好对应整数的</a:t>
              </a:r>
              <a:r>
                <a:rPr lang="en-US" altLang="zh-CN" sz="1400" dirty="0">
                  <a:latin typeface="+mj-ea"/>
                  <a:ea typeface="+mj-ea"/>
                </a:rPr>
                <a:t>32 </a:t>
              </a:r>
              <a:r>
                <a:rPr lang="zh-CN" altLang="en-US" sz="1400" dirty="0">
                  <a:latin typeface="+mj-ea"/>
                  <a:ea typeface="+mj-ea"/>
                </a:rPr>
                <a:t>个位。</a:t>
              </a:r>
              <a:r>
                <a:rPr lang="en-US" altLang="zh-CN" sz="1400" dirty="0">
                  <a:latin typeface="+mj-ea"/>
                  <a:ea typeface="+mj-ea"/>
                </a:rPr>
                <a:t>1 </a:t>
              </a:r>
              <a:r>
                <a:rPr lang="zh-CN" altLang="en-US" sz="1400" dirty="0">
                  <a:latin typeface="+mj-ea"/>
                  <a:ea typeface="+mj-ea"/>
                </a:rPr>
                <a:t>表示线程已经被分配出去，状态可能是</a:t>
              </a:r>
              <a:r>
                <a:rPr lang="en-US" altLang="zh-CN" sz="1400" dirty="0">
                  <a:latin typeface="+mj-ea"/>
                  <a:ea typeface="+mj-ea"/>
                </a:rPr>
                <a:t>RUNNABLE </a:t>
              </a:r>
              <a:r>
                <a:rPr lang="zh-CN" altLang="en-US" sz="1400" dirty="0">
                  <a:latin typeface="+mj-ea"/>
                  <a:ea typeface="+mj-ea"/>
                </a:rPr>
                <a:t>或者</a:t>
              </a:r>
              <a:r>
                <a:rPr lang="en-US" altLang="zh-CN" sz="1400" dirty="0">
                  <a:latin typeface="+mj-ea"/>
                  <a:ea typeface="+mj-ea"/>
                </a:rPr>
                <a:t> NOT RUNNABLE</a:t>
              </a:r>
              <a:r>
                <a:rPr lang="zh-CN" altLang="en-US" sz="1400" dirty="0">
                  <a:latin typeface="+mj-ea"/>
                  <a:ea typeface="+mj-ea"/>
                </a:rPr>
                <a:t>；</a:t>
              </a:r>
              <a:r>
                <a:rPr lang="en-US" altLang="zh-CN" sz="1400" dirty="0">
                  <a:latin typeface="+mj-ea"/>
                  <a:ea typeface="+mj-ea"/>
                </a:rPr>
                <a:t>0 </a:t>
              </a:r>
              <a:r>
                <a:rPr lang="zh-CN" altLang="en-US" sz="1400" dirty="0">
                  <a:latin typeface="+mj-ea"/>
                  <a:ea typeface="+mj-ea"/>
                </a:rPr>
                <a:t>表示线程仍然是</a:t>
              </a:r>
              <a:r>
                <a:rPr lang="en-US" altLang="zh-CN" sz="1400" dirty="0">
                  <a:latin typeface="+mj-ea"/>
                  <a:ea typeface="+mj-ea"/>
                </a:rPr>
                <a:t> FREE </a:t>
              </a:r>
              <a:r>
                <a:rPr lang="zh-CN" altLang="en-US" sz="1400" dirty="0">
                  <a:latin typeface="+mj-ea"/>
                  <a:ea typeface="+mj-ea"/>
                </a:rPr>
                <a:t>状态，可以被用户申请。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5135728-AA0B-94BE-CD90-51F7355A95A8}"/>
                </a:ext>
              </a:extLst>
            </p:cNvPr>
            <p:cNvSpPr/>
            <p:nvPr/>
          </p:nvSpPr>
          <p:spPr>
            <a:xfrm>
              <a:off x="7325359" y="2384859"/>
              <a:ext cx="2497447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 err="1">
                  <a:latin typeface="+mj-ea"/>
                  <a:ea typeface="+mj-ea"/>
                </a:rPr>
                <a:t>env_thread_bitmap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295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8419B1AD-29AE-E089-93F9-B34D98EB3E17}"/>
              </a:ext>
            </a:extLst>
          </p:cNvPr>
          <p:cNvSpPr/>
          <p:nvPr/>
        </p:nvSpPr>
        <p:spPr>
          <a:xfrm>
            <a:off x="6397420" y="1258676"/>
            <a:ext cx="5404758" cy="50849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D41CB2-7B36-2BDC-1386-D1FC178B45A0}"/>
              </a:ext>
            </a:extLst>
          </p:cNvPr>
          <p:cNvSpPr/>
          <p:nvPr/>
        </p:nvSpPr>
        <p:spPr>
          <a:xfrm>
            <a:off x="412297" y="1258676"/>
            <a:ext cx="5404758" cy="508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8170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1.2  </a:t>
              </a:r>
              <a:r>
                <a:rPr lang="zh-CN" altLang="en-US" sz="2800" b="1" dirty="0">
                  <a:latin typeface="+mj-ea"/>
                  <a:ea typeface="+mj-ea"/>
                </a:rPr>
                <a:t>线程的创建和销毁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4541" y="1303580"/>
            <a:ext cx="4985517" cy="1198240"/>
            <a:chOff x="7325360" y="2384859"/>
            <a:chExt cx="4238084" cy="1198240"/>
          </a:xfrm>
        </p:grpSpPr>
        <p:sp>
          <p:nvSpPr>
            <p:cNvPr id="8" name="矩形 7"/>
            <p:cNvSpPr/>
            <p:nvPr/>
          </p:nvSpPr>
          <p:spPr>
            <a:xfrm>
              <a:off x="7325360" y="2737483"/>
              <a:ext cx="4238084" cy="8456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从进程控制块中申请一个线程控制块，并对这个线程可控制块进行初始化。其中的 </a:t>
              </a:r>
              <a:r>
                <a:rPr lang="en-US" altLang="zh-CN" sz="1400" b="0" i="0" dirty="0" err="1">
                  <a:solidFill>
                    <a:srgbClr val="333333"/>
                  </a:solidFill>
                  <a:effectLst/>
                  <a:latin typeface="Helvetica Neue"/>
                </a:rPr>
                <a:t>mkthreadid</a:t>
              </a: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 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函数可以根据进程控制块的使用状况申请一个新的</a:t>
              </a: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id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。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325360" y="2384859"/>
              <a:ext cx="324301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+mj-ea"/>
                  <a:ea typeface="+mj-ea"/>
                </a:rPr>
                <a:t>线程创建：</a:t>
              </a:r>
              <a:r>
                <a:rPr lang="en-US" altLang="zh-CN" b="1" dirty="0" err="1">
                  <a:latin typeface="+mj-ea"/>
                  <a:ea typeface="+mj-ea"/>
                </a:rPr>
                <a:t>thread_alloc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C70B2BA-04AE-594A-4E78-BEB883B9B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4" y="2762023"/>
            <a:ext cx="4985518" cy="338862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92E00B-3E6B-9E21-F3C3-7A978C9807CB}"/>
              </a:ext>
            </a:extLst>
          </p:cNvPr>
          <p:cNvGrpSpPr/>
          <p:nvPr/>
        </p:nvGrpSpPr>
        <p:grpSpPr>
          <a:xfrm>
            <a:off x="6522992" y="1303580"/>
            <a:ext cx="4933178" cy="1198240"/>
            <a:chOff x="7325360" y="2384859"/>
            <a:chExt cx="4238084" cy="119824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BC3FCD6-6BA2-A9F7-8CD8-B16219010404}"/>
                </a:ext>
              </a:extLst>
            </p:cNvPr>
            <p:cNvSpPr/>
            <p:nvPr/>
          </p:nvSpPr>
          <p:spPr>
            <a:xfrm>
              <a:off x="7325360" y="2737483"/>
              <a:ext cx="4238084" cy="8456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在线程运行函数正常结束，或者线程自己调用 </a:t>
              </a:r>
              <a:r>
                <a:rPr lang="en-US" altLang="zh-CN" sz="1400" b="0" i="0" dirty="0" err="1">
                  <a:solidFill>
                    <a:srgbClr val="333333"/>
                  </a:solidFill>
                  <a:effectLst/>
                  <a:latin typeface="Helvetica Neue"/>
                </a:rPr>
                <a:t>pthread_exit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退出，或者线程被 </a:t>
              </a: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join 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作用时，需要释放相应的线程控制块，我们通过 </a:t>
              </a:r>
              <a:r>
                <a:rPr lang="en-US" altLang="zh-CN" sz="1400" b="0" i="0" dirty="0" err="1">
                  <a:solidFill>
                    <a:srgbClr val="333333"/>
                  </a:solidFill>
                  <a:effectLst/>
                  <a:latin typeface="Helvetica Neue"/>
                </a:rPr>
                <a:t>thread_free</a:t>
              </a: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 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和 </a:t>
              </a:r>
              <a:r>
                <a:rPr lang="en-US" altLang="zh-CN" sz="1400" b="0" i="0" dirty="0" err="1">
                  <a:solidFill>
                    <a:srgbClr val="333333"/>
                  </a:solidFill>
                  <a:effectLst/>
                  <a:latin typeface="Helvetica Neue"/>
                </a:rPr>
                <a:t>thread_destroy</a:t>
              </a:r>
              <a:r>
                <a:rPr lang="en-US" altLang="zh-CN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 </a:t>
              </a:r>
              <a:r>
                <a:rPr lang="zh-CN" altLang="en-US" sz="1400" b="0" i="0" dirty="0">
                  <a:solidFill>
                    <a:srgbClr val="333333"/>
                  </a:solidFill>
                  <a:effectLst/>
                  <a:latin typeface="Helvetica Neue"/>
                </a:rPr>
                <a:t>函数实现。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BA0E117-3569-B1DA-55BD-BFBBB1D34D7A}"/>
                </a:ext>
              </a:extLst>
            </p:cNvPr>
            <p:cNvSpPr/>
            <p:nvPr/>
          </p:nvSpPr>
          <p:spPr>
            <a:xfrm>
              <a:off x="7325360" y="2384859"/>
              <a:ext cx="3243018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latin typeface="+mj-ea"/>
                  <a:ea typeface="+mj-ea"/>
                </a:rPr>
                <a:t>线程销毁：</a:t>
              </a:r>
              <a:r>
                <a:rPr lang="en-US" altLang="zh-CN" b="1" dirty="0" err="1">
                  <a:latin typeface="+mj-ea"/>
                  <a:ea typeface="+mj-ea"/>
                </a:rPr>
                <a:t>thread_destroy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E97FDE0-BA78-7A9F-6FDC-A02E93B7A8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56"/>
          <a:stretch/>
        </p:blipFill>
        <p:spPr>
          <a:xfrm>
            <a:off x="6607040" y="2762023"/>
            <a:ext cx="4985518" cy="33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1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6DD2B82-ED2D-E70A-128A-E488BC41988B}"/>
              </a:ext>
            </a:extLst>
          </p:cNvPr>
          <p:cNvSpPr/>
          <p:nvPr/>
        </p:nvSpPr>
        <p:spPr>
          <a:xfrm>
            <a:off x="1045023" y="4799597"/>
            <a:ext cx="5249475" cy="16966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5F754AF-C6FC-D40C-BF19-766B06C5CB00}"/>
              </a:ext>
            </a:extLst>
          </p:cNvPr>
          <p:cNvSpPr/>
          <p:nvPr/>
        </p:nvSpPr>
        <p:spPr>
          <a:xfrm>
            <a:off x="1045023" y="3081898"/>
            <a:ext cx="5249475" cy="1522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490B91-D77D-568D-0564-9F8A1EF4CAE8}"/>
              </a:ext>
            </a:extLst>
          </p:cNvPr>
          <p:cNvSpPr/>
          <p:nvPr/>
        </p:nvSpPr>
        <p:spPr>
          <a:xfrm>
            <a:off x="1045024" y="1409481"/>
            <a:ext cx="5249475" cy="1522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8170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1.2 </a:t>
              </a:r>
              <a:r>
                <a:rPr lang="zh-CN" altLang="en-US" sz="2800" b="1" dirty="0">
                  <a:latin typeface="+mj-ea"/>
                  <a:ea typeface="+mj-ea"/>
                </a:rPr>
                <a:t> 线程的创建和销毁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45023" y="1437848"/>
            <a:ext cx="5102679" cy="1312567"/>
            <a:chOff x="7325360" y="2384859"/>
            <a:chExt cx="4238084" cy="1312567"/>
          </a:xfrm>
        </p:grpSpPr>
        <p:sp>
          <p:nvSpPr>
            <p:cNvPr id="8" name="矩形 7"/>
            <p:cNvSpPr/>
            <p:nvPr/>
          </p:nvSpPr>
          <p:spPr>
            <a:xfrm>
              <a:off x="7325360" y="2737483"/>
              <a:ext cx="4238084" cy="9599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latin typeface="+mj-ea"/>
                  <a:ea typeface="+mj-ea"/>
                </a:rPr>
                <a:t>每个进程的</a:t>
              </a:r>
              <a:r>
                <a:rPr lang="en-US" altLang="zh-CN" sz="1200" dirty="0">
                  <a:latin typeface="+mj-ea"/>
                  <a:ea typeface="+mj-ea"/>
                </a:rPr>
                <a:t>0</a:t>
              </a:r>
              <a:r>
                <a:rPr lang="zh-CN" altLang="en-US" sz="1200" dirty="0">
                  <a:latin typeface="+mj-ea"/>
                  <a:ea typeface="+mj-ea"/>
                </a:rPr>
                <a:t>号线程是该进程的主线程，主线程的</a:t>
              </a:r>
              <a:r>
                <a:rPr lang="en-US" altLang="zh-CN" sz="1200" dirty="0">
                  <a:latin typeface="+mj-ea"/>
                  <a:ea typeface="+mj-ea"/>
                </a:rPr>
                <a:t>PC</a:t>
              </a:r>
              <a:r>
                <a:rPr lang="zh-CN" altLang="en-US" sz="1200" dirty="0">
                  <a:latin typeface="+mj-ea"/>
                  <a:ea typeface="+mj-ea"/>
                </a:rPr>
                <a:t>初始值是用户程序镜像中的 </a:t>
              </a:r>
              <a:r>
                <a:rPr lang="en-US" altLang="zh-CN" sz="1200" dirty="0">
                  <a:latin typeface="+mj-ea"/>
                  <a:ea typeface="+mj-ea"/>
                </a:rPr>
                <a:t>entry point</a:t>
              </a:r>
              <a:r>
                <a:rPr lang="zh-CN" altLang="en-US" sz="1200" dirty="0">
                  <a:latin typeface="+mj-ea"/>
                  <a:ea typeface="+mj-ea"/>
                </a:rPr>
                <a:t>，从而保证线程运行时直接执行用户程序中的 </a:t>
              </a:r>
              <a:r>
                <a:rPr lang="en-US" altLang="zh-CN" sz="1200" dirty="0" err="1">
                  <a:latin typeface="+mj-ea"/>
                  <a:ea typeface="+mj-ea"/>
                </a:rPr>
                <a:t>libmain</a:t>
              </a:r>
              <a:r>
                <a:rPr lang="en-US" altLang="zh-CN" sz="1200" dirty="0">
                  <a:latin typeface="+mj-ea"/>
                  <a:ea typeface="+mj-ea"/>
                </a:rPr>
                <a:t> </a:t>
              </a:r>
              <a:r>
                <a:rPr lang="zh-CN" altLang="en-US" sz="1200" dirty="0">
                  <a:latin typeface="+mj-ea"/>
                  <a:ea typeface="+mj-ea"/>
                </a:rPr>
                <a:t>函数。每当创建一个新的进程时，该进程的</a:t>
              </a:r>
              <a:r>
                <a:rPr lang="en-US" altLang="zh-CN" sz="1200" dirty="0">
                  <a:latin typeface="+mj-ea"/>
                  <a:ea typeface="+mj-ea"/>
                </a:rPr>
                <a:t>0</a:t>
              </a:r>
              <a:r>
                <a:rPr lang="zh-CN" altLang="en-US" sz="1200" dirty="0">
                  <a:latin typeface="+mj-ea"/>
                  <a:ea typeface="+mj-ea"/>
                </a:rPr>
                <a:t>号线程也随之被分配出去了。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325360" y="2384859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j-ea"/>
                  <a:ea typeface="+mj-ea"/>
                </a:rPr>
                <a:t>主线程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DCC4671-3DB9-D881-2731-E4B04F999D2B}"/>
              </a:ext>
            </a:extLst>
          </p:cNvPr>
          <p:cNvGrpSpPr/>
          <p:nvPr/>
        </p:nvGrpSpPr>
        <p:grpSpPr>
          <a:xfrm>
            <a:off x="1045024" y="3131817"/>
            <a:ext cx="5102679" cy="1312567"/>
            <a:chOff x="7325360" y="2384859"/>
            <a:chExt cx="4238084" cy="131256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980E976-CAD1-4E28-C583-E69641BB556B}"/>
                </a:ext>
              </a:extLst>
            </p:cNvPr>
            <p:cNvSpPr/>
            <p:nvPr/>
          </p:nvSpPr>
          <p:spPr>
            <a:xfrm>
              <a:off x="7325360" y="2737483"/>
              <a:ext cx="4238084" cy="9599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latin typeface="+mj-ea"/>
                  <a:ea typeface="+mj-ea"/>
                </a:rPr>
                <a:t>进程中的</a:t>
              </a:r>
              <a:r>
                <a:rPr lang="en-US" altLang="zh-CN" sz="1200" dirty="0">
                  <a:latin typeface="+mj-ea"/>
                  <a:ea typeface="+mj-ea"/>
                </a:rPr>
                <a:t>1-31</a:t>
              </a:r>
              <a:r>
                <a:rPr lang="zh-CN" altLang="en-US" sz="1200" dirty="0">
                  <a:latin typeface="+mj-ea"/>
                  <a:ea typeface="+mj-ea"/>
                </a:rPr>
                <a:t>号线程都是通过</a:t>
              </a:r>
              <a:r>
                <a:rPr lang="en-US" altLang="zh-CN" sz="1200" dirty="0">
                  <a:latin typeface="+mj-ea"/>
                  <a:ea typeface="+mj-ea"/>
                </a:rPr>
                <a:t> </a:t>
              </a:r>
              <a:r>
                <a:rPr lang="en-US" altLang="zh-CN" sz="1200" dirty="0" err="1">
                  <a:latin typeface="+mj-ea"/>
                  <a:ea typeface="+mj-ea"/>
                </a:rPr>
                <a:t>pthread_create</a:t>
              </a:r>
              <a:r>
                <a:rPr lang="en-US" altLang="zh-CN" sz="1200" dirty="0">
                  <a:latin typeface="+mj-ea"/>
                  <a:ea typeface="+mj-ea"/>
                </a:rPr>
                <a:t> </a:t>
              </a:r>
              <a:r>
                <a:rPr lang="zh-CN" altLang="en-US" sz="1200" dirty="0">
                  <a:latin typeface="+mj-ea"/>
                  <a:ea typeface="+mj-ea"/>
                </a:rPr>
                <a:t>函数创建出来的，我们姑且把这些线程称为子线程。子线程的运行入口是某个由用户创建的</a:t>
              </a:r>
              <a:r>
                <a:rPr lang="en-US" altLang="zh-CN" sz="1200" dirty="0">
                  <a:latin typeface="+mj-ea"/>
                  <a:ea typeface="+mj-ea"/>
                </a:rPr>
                <a:t>"</a:t>
              </a:r>
              <a:r>
                <a:rPr lang="zh-CN" altLang="en-US" sz="1200" dirty="0">
                  <a:latin typeface="+mj-ea"/>
                  <a:ea typeface="+mj-ea"/>
                </a:rPr>
                <a:t>线程运行函数</a:t>
              </a:r>
              <a:r>
                <a:rPr lang="en-US" altLang="zh-CN" sz="1200" dirty="0">
                  <a:latin typeface="+mj-ea"/>
                  <a:ea typeface="+mj-ea"/>
                </a:rPr>
                <a:t>"</a:t>
              </a:r>
              <a:r>
                <a:rPr lang="zh-CN" altLang="en-US" sz="1200" dirty="0">
                  <a:latin typeface="+mj-ea"/>
                  <a:ea typeface="+mj-ea"/>
                </a:rPr>
                <a:t>（相当于</a:t>
              </a:r>
              <a:r>
                <a:rPr lang="en-US" altLang="zh-CN" sz="1200" dirty="0">
                  <a:latin typeface="+mj-ea"/>
                  <a:ea typeface="+mj-ea"/>
                </a:rPr>
                <a:t>Java</a:t>
              </a:r>
              <a:r>
                <a:rPr lang="zh-CN" altLang="en-US" sz="1200" dirty="0">
                  <a:latin typeface="+mj-ea"/>
                  <a:ea typeface="+mj-ea"/>
                </a:rPr>
                <a:t>中的</a:t>
              </a:r>
              <a:r>
                <a:rPr lang="en-US" altLang="zh-CN" sz="1200" dirty="0">
                  <a:latin typeface="+mj-ea"/>
                  <a:ea typeface="+mj-ea"/>
                </a:rPr>
                <a:t> run </a:t>
              </a:r>
              <a:r>
                <a:rPr lang="zh-CN" altLang="en-US" sz="1200" dirty="0">
                  <a:latin typeface="+mj-ea"/>
                  <a:ea typeface="+mj-ea"/>
                </a:rPr>
                <a:t>方法），而并非是</a:t>
              </a:r>
              <a:r>
                <a:rPr lang="en-US" altLang="zh-CN" sz="1200" dirty="0">
                  <a:latin typeface="+mj-ea"/>
                  <a:ea typeface="+mj-ea"/>
                </a:rPr>
                <a:t> main </a:t>
              </a:r>
              <a:r>
                <a:rPr lang="zh-CN" altLang="en-US" sz="1200" dirty="0">
                  <a:latin typeface="+mj-ea"/>
                  <a:ea typeface="+mj-ea"/>
                </a:rPr>
                <a:t>函数，这是子线程和主线程的根本区别。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1B9E412-8DA3-3145-CCA7-CD4AF71F457C}"/>
                </a:ext>
              </a:extLst>
            </p:cNvPr>
            <p:cNvSpPr/>
            <p:nvPr/>
          </p:nvSpPr>
          <p:spPr>
            <a:xfrm>
              <a:off x="7325360" y="2384859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j-ea"/>
                  <a:ea typeface="+mj-ea"/>
                </a:rPr>
                <a:t>子线程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D1BAEE-B82F-F490-2B92-8A1C789DCD6C}"/>
              </a:ext>
            </a:extLst>
          </p:cNvPr>
          <p:cNvGrpSpPr/>
          <p:nvPr/>
        </p:nvGrpSpPr>
        <p:grpSpPr>
          <a:xfrm>
            <a:off x="1045024" y="4844590"/>
            <a:ext cx="5102679" cy="1534166"/>
            <a:chOff x="7325360" y="2384859"/>
            <a:chExt cx="4238084" cy="153416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ABFFE68-6094-E67D-E2F6-A36C73016D20}"/>
                </a:ext>
              </a:extLst>
            </p:cNvPr>
            <p:cNvSpPr/>
            <p:nvPr/>
          </p:nvSpPr>
          <p:spPr>
            <a:xfrm>
              <a:off x="7325360" y="2737483"/>
              <a:ext cx="4238084" cy="118154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latin typeface="+mj-ea"/>
                  <a:ea typeface="+mj-ea"/>
                </a:rPr>
                <a:t>不论是子线程和主线程，在运行时都需要一定的栈空间。为了保证每个线程都拥有独立的栈空间，同时尽量避免不同线程的栈之间发生冲突，我从 </a:t>
              </a:r>
              <a:r>
                <a:rPr lang="en-US" altLang="zh-CN" sz="1200" dirty="0">
                  <a:latin typeface="+mj-ea"/>
                  <a:ea typeface="+mj-ea"/>
                </a:rPr>
                <a:t>USTACKTOP ( </a:t>
              </a:r>
              <a:r>
                <a:rPr lang="en-US" altLang="zh-CN" sz="1200" dirty="0">
                  <a:solidFill>
                    <a:srgbClr val="FF0000"/>
                  </a:solidFill>
                  <a:latin typeface="+mj-ea"/>
                  <a:ea typeface="+mj-ea"/>
                </a:rPr>
                <a:t>0x7f3fe000</a:t>
              </a:r>
              <a:r>
                <a:rPr lang="en-US" altLang="zh-CN" sz="1200" dirty="0">
                  <a:latin typeface="+mj-ea"/>
                  <a:ea typeface="+mj-ea"/>
                </a:rPr>
                <a:t> )</a:t>
              </a:r>
              <a:r>
                <a:rPr lang="zh-CN" altLang="en-US" sz="1200" dirty="0">
                  <a:latin typeface="+mj-ea"/>
                  <a:ea typeface="+mj-ea"/>
                </a:rPr>
                <a:t>开始为</a:t>
              </a:r>
              <a:r>
                <a:rPr lang="en-US" altLang="zh-CN" sz="1200" dirty="0">
                  <a:latin typeface="+mj-ea"/>
                  <a:ea typeface="+mj-ea"/>
                </a:rPr>
                <a:t>0-31</a:t>
              </a:r>
              <a:r>
                <a:rPr lang="zh-CN" altLang="en-US" sz="1200" dirty="0">
                  <a:latin typeface="+mj-ea"/>
                  <a:ea typeface="+mj-ea"/>
                </a:rPr>
                <a:t>号线程依次划分了</a:t>
              </a:r>
              <a:r>
                <a:rPr lang="en-US" altLang="zh-CN" sz="1200" dirty="0">
                  <a:solidFill>
                    <a:srgbClr val="FF0000"/>
                  </a:solidFill>
                  <a:latin typeface="+mj-ea"/>
                  <a:ea typeface="+mj-ea"/>
                </a:rPr>
                <a:t>4MB</a:t>
              </a:r>
              <a:r>
                <a:rPr lang="zh-CN" altLang="en-US" sz="1200" dirty="0">
                  <a:latin typeface="+mj-ea"/>
                  <a:ea typeface="+mj-ea"/>
                </a:rPr>
                <a:t>大小的空间，</a:t>
              </a:r>
              <a:r>
                <a:rPr lang="en-US" altLang="zh-CN" sz="1200" dirty="0">
                  <a:latin typeface="+mj-ea"/>
                  <a:ea typeface="+mj-ea"/>
                </a:rPr>
                <a:t>USTACKTOP</a:t>
              </a:r>
              <a:r>
                <a:rPr lang="zh-CN" altLang="en-US" sz="1200" dirty="0">
                  <a:latin typeface="+mj-ea"/>
                  <a:ea typeface="+mj-ea"/>
                </a:rPr>
                <a:t>是</a:t>
              </a:r>
              <a:r>
                <a:rPr lang="en-US" altLang="zh-CN" sz="1200" dirty="0">
                  <a:latin typeface="+mj-ea"/>
                  <a:ea typeface="+mj-ea"/>
                </a:rPr>
                <a:t>0</a:t>
              </a:r>
              <a:r>
                <a:rPr lang="zh-CN" altLang="en-US" sz="1200" dirty="0">
                  <a:latin typeface="+mj-ea"/>
                  <a:ea typeface="+mj-ea"/>
                </a:rPr>
                <a:t>号线程的栈顶，</a:t>
              </a:r>
              <a:r>
                <a:rPr lang="en-US" altLang="zh-CN" sz="1200" dirty="0">
                  <a:latin typeface="+mj-ea"/>
                  <a:ea typeface="+mj-ea"/>
                </a:rPr>
                <a:t>USTACKTOP+4M</a:t>
              </a:r>
              <a:r>
                <a:rPr lang="zh-CN" altLang="en-US" sz="1200" dirty="0">
                  <a:latin typeface="+mj-ea"/>
                  <a:ea typeface="+mj-ea"/>
                </a:rPr>
                <a:t>是</a:t>
              </a:r>
              <a:r>
                <a:rPr lang="en-US" altLang="zh-CN" sz="1200" dirty="0">
                  <a:latin typeface="+mj-ea"/>
                  <a:ea typeface="+mj-ea"/>
                </a:rPr>
                <a:t>1</a:t>
              </a:r>
              <a:r>
                <a:rPr lang="zh-CN" altLang="en-US" sz="1200" dirty="0">
                  <a:latin typeface="+mj-ea"/>
                  <a:ea typeface="+mj-ea"/>
                </a:rPr>
                <a:t>号线程的栈顶</a:t>
              </a:r>
              <a:r>
                <a:rPr lang="en-US" altLang="zh-CN" sz="1200" dirty="0">
                  <a:latin typeface="+mj-ea"/>
                  <a:ea typeface="+mj-ea"/>
                </a:rPr>
                <a:t>...</a:t>
              </a:r>
              <a:r>
                <a:rPr lang="zh-CN" altLang="en-US" sz="1200" dirty="0">
                  <a:latin typeface="+mj-ea"/>
                  <a:ea typeface="+mj-ea"/>
                </a:rPr>
                <a:t>以此类推。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ECE8392-B1E2-2544-1228-4EC00FBF218F}"/>
                </a:ext>
              </a:extLst>
            </p:cNvPr>
            <p:cNvSpPr/>
            <p:nvPr/>
          </p:nvSpPr>
          <p:spPr>
            <a:xfrm>
              <a:off x="7325360" y="2384859"/>
              <a:ext cx="2241974" cy="3627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b="1" dirty="0">
                  <a:latin typeface="+mj-ea"/>
                  <a:ea typeface="+mj-ea"/>
                </a:rPr>
                <a:t>线程的栈空间分配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3AF64C21-E6D7-43B8-06FA-981D2B571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74" y="1207312"/>
            <a:ext cx="3597729" cy="547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6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2" y="254505"/>
            <a:ext cx="1916757" cy="70485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348065" y="225893"/>
            <a:ext cx="4880049" cy="727678"/>
            <a:chOff x="3708780" y="2244236"/>
            <a:chExt cx="4880049" cy="727678"/>
          </a:xfrm>
        </p:grpSpPr>
        <p:sp>
          <p:nvSpPr>
            <p:cNvPr id="5" name="矩形 4"/>
            <p:cNvSpPr/>
            <p:nvPr/>
          </p:nvSpPr>
          <p:spPr>
            <a:xfrm>
              <a:off x="3708781" y="2725693"/>
              <a:ext cx="4880048" cy="24622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迷你简准圆" panose="03000509000000000000" pitchFamily="65" charset="-122"/>
                  <a:ea typeface="迷你简准圆" panose="03000509000000000000" pitchFamily="65" charset="-122"/>
                </a:rPr>
                <a:t>The user can demonstrate on a projector or computer print the presentation </a:t>
              </a:r>
              <a:endParaRPr kumimoji="0" lang="zh-CN" altLang="en-US" sz="10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迷你简准圆" panose="03000509000000000000" pitchFamily="65" charset="-122"/>
                <a:ea typeface="迷你简准圆" panose="03000509000000000000" pitchFamily="65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08780" y="2244236"/>
              <a:ext cx="38170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latin typeface="+mj-ea"/>
                  <a:ea typeface="+mj-ea"/>
                </a:rPr>
                <a:t>1.2  </a:t>
              </a:r>
              <a:r>
                <a:rPr lang="zh-CN" altLang="en-US" sz="2800" b="1" dirty="0">
                  <a:latin typeface="+mj-ea"/>
                  <a:ea typeface="+mj-ea"/>
                </a:rPr>
                <a:t>线程的创建和销毁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68D6A3-0D36-A4C0-43F3-BB231BA15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961" y="1046437"/>
            <a:ext cx="3960773" cy="27275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C07655-E61D-4FDF-E0C7-1DEB0BC06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00" y="2182152"/>
            <a:ext cx="3960772" cy="29286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3BF9ED8-9C9B-FBB0-D071-8C2317A17C53}"/>
              </a:ext>
            </a:extLst>
          </p:cNvPr>
          <p:cNvSpPr/>
          <p:nvPr/>
        </p:nvSpPr>
        <p:spPr>
          <a:xfrm>
            <a:off x="1134836" y="3082173"/>
            <a:ext cx="1534884" cy="261102"/>
          </a:xfrm>
          <a:prstGeom prst="rect">
            <a:avLst/>
          </a:prstGeom>
          <a:noFill/>
          <a:ln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4A23E5E-C063-5050-D24F-3FFBE9CDB3ED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 flipV="1">
            <a:off x="2669720" y="2410199"/>
            <a:ext cx="3874241" cy="80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400D957-AAE9-7870-F784-39CE620E8D68}"/>
              </a:ext>
            </a:extLst>
          </p:cNvPr>
          <p:cNvSpPr/>
          <p:nvPr/>
        </p:nvSpPr>
        <p:spPr>
          <a:xfrm>
            <a:off x="1134836" y="3919012"/>
            <a:ext cx="1534884" cy="261102"/>
          </a:xfrm>
          <a:prstGeom prst="rect">
            <a:avLst/>
          </a:prstGeom>
          <a:noFill/>
          <a:ln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8DF42F-75ED-2428-56D7-C75262F70D2C}"/>
              </a:ext>
            </a:extLst>
          </p:cNvPr>
          <p:cNvSpPr/>
          <p:nvPr/>
        </p:nvSpPr>
        <p:spPr>
          <a:xfrm>
            <a:off x="1134835" y="4384661"/>
            <a:ext cx="1534885" cy="181411"/>
          </a:xfrm>
          <a:prstGeom prst="rect">
            <a:avLst/>
          </a:prstGeom>
          <a:noFill/>
          <a:ln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AA0AC35-870A-F868-CE61-53224C6811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958"/>
          <a:stretch/>
        </p:blipFill>
        <p:spPr>
          <a:xfrm>
            <a:off x="6543961" y="4066238"/>
            <a:ext cx="3960773" cy="2660341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282FDB4-7165-45F9-A922-5CFBF43A84A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669720" y="4475366"/>
            <a:ext cx="3874241" cy="92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76B4E3BD-6049-4B67-8B73-0E43D8BF9033}"/>
              </a:ext>
            </a:extLst>
          </p:cNvPr>
          <p:cNvSpPr/>
          <p:nvPr/>
        </p:nvSpPr>
        <p:spPr>
          <a:xfrm>
            <a:off x="6732814" y="2811461"/>
            <a:ext cx="2276475" cy="27071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EFA4DB-7E43-B3B9-48AF-F0B9A4248432}"/>
              </a:ext>
            </a:extLst>
          </p:cNvPr>
          <p:cNvSpPr/>
          <p:nvPr/>
        </p:nvSpPr>
        <p:spPr>
          <a:xfrm>
            <a:off x="6732814" y="6347957"/>
            <a:ext cx="2652032" cy="27071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2A045B4-1316-E3F5-5852-22A277337212}"/>
              </a:ext>
            </a:extLst>
          </p:cNvPr>
          <p:cNvSpPr/>
          <p:nvPr/>
        </p:nvSpPr>
        <p:spPr>
          <a:xfrm>
            <a:off x="1251420" y="1375562"/>
            <a:ext cx="3814960" cy="4033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latin typeface="+mn-ea"/>
              </a:rPr>
              <a:t>进程及主线程的创建流程</a:t>
            </a:r>
          </a:p>
        </p:txBody>
      </p:sp>
    </p:spTree>
    <p:extLst>
      <p:ext uri="{BB962C8B-B14F-4D97-AF65-F5344CB8AC3E}">
        <p14:creationId xmlns:p14="http://schemas.microsoft.com/office/powerpoint/2010/main" val="2938006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1080</TotalTime>
  <Words>2967</Words>
  <Application>Microsoft Office PowerPoint</Application>
  <PresentationFormat>宽屏</PresentationFormat>
  <Paragraphs>212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Helvetica Neue</vt:lpstr>
      <vt:lpstr>等线</vt:lpstr>
      <vt:lpstr>迷你简准圆</vt:lpstr>
      <vt:lpstr>微软雅黑</vt:lpstr>
      <vt:lpstr>Arial</vt:lpstr>
      <vt:lpstr>Tahoma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dell</cp:lastModifiedBy>
  <cp:revision>23</cp:revision>
  <dcterms:created xsi:type="dcterms:W3CDTF">2017-07-15T03:45:17Z</dcterms:created>
  <dcterms:modified xsi:type="dcterms:W3CDTF">2022-07-03T16:37:05Z</dcterms:modified>
</cp:coreProperties>
</file>